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0"/>
  </p:notesMasterIdLst>
  <p:sldIdLst>
    <p:sldId id="256" r:id="rId2"/>
    <p:sldId id="354" r:id="rId3"/>
    <p:sldId id="321" r:id="rId4"/>
    <p:sldId id="316" r:id="rId5"/>
    <p:sldId id="317" r:id="rId6"/>
    <p:sldId id="318" r:id="rId7"/>
    <p:sldId id="352" r:id="rId8"/>
    <p:sldId id="324" r:id="rId9"/>
    <p:sldId id="296" r:id="rId10"/>
    <p:sldId id="320" r:id="rId11"/>
    <p:sldId id="326" r:id="rId12"/>
    <p:sldId id="327" r:id="rId13"/>
    <p:sldId id="328" r:id="rId14"/>
    <p:sldId id="329" r:id="rId15"/>
    <p:sldId id="331" r:id="rId16"/>
    <p:sldId id="330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87" r:id="rId29"/>
    <p:sldId id="343" r:id="rId30"/>
    <p:sldId id="350" r:id="rId31"/>
    <p:sldId id="365" r:id="rId32"/>
    <p:sldId id="303" r:id="rId33"/>
    <p:sldId id="373" r:id="rId34"/>
    <p:sldId id="375" r:id="rId35"/>
    <p:sldId id="376" r:id="rId36"/>
    <p:sldId id="377" r:id="rId37"/>
    <p:sldId id="367" r:id="rId38"/>
    <p:sldId id="368" r:id="rId39"/>
    <p:sldId id="297" r:id="rId40"/>
    <p:sldId id="299" r:id="rId41"/>
    <p:sldId id="301" r:id="rId42"/>
    <p:sldId id="302" r:id="rId43"/>
    <p:sldId id="357" r:id="rId44"/>
    <p:sldId id="344" r:id="rId45"/>
    <p:sldId id="345" r:id="rId46"/>
    <p:sldId id="346" r:id="rId47"/>
    <p:sldId id="308" r:id="rId48"/>
    <p:sldId id="309" r:id="rId49"/>
    <p:sldId id="369" r:id="rId50"/>
    <p:sldId id="378" r:id="rId51"/>
    <p:sldId id="370" r:id="rId52"/>
    <p:sldId id="372" r:id="rId53"/>
    <p:sldId id="349" r:id="rId54"/>
    <p:sldId id="347" r:id="rId55"/>
    <p:sldId id="379" r:id="rId56"/>
    <p:sldId id="380" r:id="rId57"/>
    <p:sldId id="348" r:id="rId58"/>
    <p:sldId id="261" r:id="rId59"/>
    <p:sldId id="266" r:id="rId60"/>
    <p:sldId id="262" r:id="rId61"/>
    <p:sldId id="382" r:id="rId62"/>
    <p:sldId id="381" r:id="rId63"/>
    <p:sldId id="267" r:id="rId64"/>
    <p:sldId id="268" r:id="rId65"/>
    <p:sldId id="270" r:id="rId66"/>
    <p:sldId id="271" r:id="rId67"/>
    <p:sldId id="273" r:id="rId68"/>
    <p:sldId id="274" r:id="rId69"/>
    <p:sldId id="275" r:id="rId70"/>
    <p:sldId id="276" r:id="rId71"/>
    <p:sldId id="277" r:id="rId72"/>
    <p:sldId id="279" r:id="rId73"/>
    <p:sldId id="278" r:id="rId74"/>
    <p:sldId id="289" r:id="rId75"/>
    <p:sldId id="263" r:id="rId76"/>
    <p:sldId id="291" r:id="rId77"/>
    <p:sldId id="285" r:id="rId78"/>
    <p:sldId id="286" r:id="rId79"/>
    <p:sldId id="283" r:id="rId80"/>
    <p:sldId id="383" r:id="rId81"/>
    <p:sldId id="287" r:id="rId82"/>
    <p:sldId id="386" r:id="rId83"/>
    <p:sldId id="384" r:id="rId84"/>
    <p:sldId id="385" r:id="rId85"/>
    <p:sldId id="281" r:id="rId86"/>
    <p:sldId id="258" r:id="rId87"/>
    <p:sldId id="388" r:id="rId88"/>
    <p:sldId id="363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57" userDrawn="1">
          <p15:clr>
            <a:srgbClr val="A4A3A4"/>
          </p15:clr>
        </p15:guide>
        <p15:guide id="2" orient="horz" pos="35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3FF"/>
    <a:srgbClr val="B450FF"/>
    <a:srgbClr val="AE4DFA"/>
    <a:srgbClr val="F0CC71"/>
    <a:srgbClr val="009023"/>
    <a:srgbClr val="43EEB0"/>
    <a:srgbClr val="930505"/>
    <a:srgbClr val="00C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41"/>
    <p:restoredTop sz="95626"/>
  </p:normalViewPr>
  <p:slideViewPr>
    <p:cSldViewPr snapToGrid="0" snapToObjects="1">
      <p:cViewPr varScale="1">
        <p:scale>
          <a:sx n="105" d="100"/>
          <a:sy n="105" d="100"/>
        </p:scale>
        <p:origin x="1000" y="192"/>
      </p:cViewPr>
      <p:guideLst>
        <p:guide pos="2857"/>
        <p:guide orient="horz" pos="3566"/>
      </p:guideLst>
    </p:cSldViewPr>
  </p:slideViewPr>
  <p:outlineViewPr>
    <p:cViewPr>
      <p:scale>
        <a:sx n="33" d="100"/>
        <a:sy n="33" d="100"/>
      </p:scale>
      <p:origin x="0" y="-292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Number</a:t>
            </a:r>
            <a:r>
              <a:rPr lang="en-US" baseline="0" dirty="0"/>
              <a:t> of gates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c432</c:v>
                </c:pt>
                <c:pt idx="1">
                  <c:v>c499</c:v>
                </c:pt>
                <c:pt idx="2">
                  <c:v>c880</c:v>
                </c:pt>
                <c:pt idx="3">
                  <c:v>c1355</c:v>
                </c:pt>
                <c:pt idx="4">
                  <c:v>c2670</c:v>
                </c:pt>
                <c:pt idx="5">
                  <c:v>c3540</c:v>
                </c:pt>
                <c:pt idx="6">
                  <c:v>c5315</c:v>
                </c:pt>
                <c:pt idx="7">
                  <c:v>c6288</c:v>
                </c:pt>
                <c:pt idx="8">
                  <c:v>c7552</c:v>
                </c:pt>
                <c:pt idx="9">
                  <c:v>adder</c:v>
                </c:pt>
                <c:pt idx="10">
                  <c:v>bar</c:v>
                </c:pt>
                <c:pt idx="11">
                  <c:v>div</c:v>
                </c:pt>
                <c:pt idx="12">
                  <c:v>log2</c:v>
                </c:pt>
                <c:pt idx="13">
                  <c:v>max</c:v>
                </c:pt>
                <c:pt idx="14">
                  <c:v>multiplier</c:v>
                </c:pt>
                <c:pt idx="15">
                  <c:v>sin</c:v>
                </c:pt>
                <c:pt idx="16">
                  <c:v>sqrt</c:v>
                </c:pt>
                <c:pt idx="17">
                  <c:v>square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113</c:v>
                </c:pt>
                <c:pt idx="1">
                  <c:v>112</c:v>
                </c:pt>
                <c:pt idx="2">
                  <c:v>175</c:v>
                </c:pt>
                <c:pt idx="3">
                  <c:v>112</c:v>
                </c:pt>
                <c:pt idx="4">
                  <c:v>304</c:v>
                </c:pt>
                <c:pt idx="5">
                  <c:v>563</c:v>
                </c:pt>
                <c:pt idx="6">
                  <c:v>838</c:v>
                </c:pt>
                <c:pt idx="7">
                  <c:v>733</c:v>
                </c:pt>
                <c:pt idx="8">
                  <c:v>666</c:v>
                </c:pt>
                <c:pt idx="9">
                  <c:v>827</c:v>
                </c:pt>
                <c:pt idx="10">
                  <c:v>1018</c:v>
                </c:pt>
                <c:pt idx="11">
                  <c:v>13202</c:v>
                </c:pt>
                <c:pt idx="12">
                  <c:v>21759</c:v>
                </c:pt>
                <c:pt idx="13">
                  <c:v>891</c:v>
                </c:pt>
                <c:pt idx="14">
                  <c:v>18983</c:v>
                </c:pt>
                <c:pt idx="15">
                  <c:v>4334</c:v>
                </c:pt>
                <c:pt idx="16">
                  <c:v>12918</c:v>
                </c:pt>
                <c:pt idx="17">
                  <c:v>15290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0D-814D-8BC7-F57EC32203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mfs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c432</c:v>
                </c:pt>
                <c:pt idx="1">
                  <c:v>c499</c:v>
                </c:pt>
                <c:pt idx="2">
                  <c:v>c880</c:v>
                </c:pt>
                <c:pt idx="3">
                  <c:v>c1355</c:v>
                </c:pt>
                <c:pt idx="4">
                  <c:v>c2670</c:v>
                </c:pt>
                <c:pt idx="5">
                  <c:v>c3540</c:v>
                </c:pt>
                <c:pt idx="6">
                  <c:v>c5315</c:v>
                </c:pt>
                <c:pt idx="7">
                  <c:v>c6288</c:v>
                </c:pt>
                <c:pt idx="8">
                  <c:v>c7552</c:v>
                </c:pt>
                <c:pt idx="9">
                  <c:v>adder</c:v>
                </c:pt>
                <c:pt idx="10">
                  <c:v>bar</c:v>
                </c:pt>
                <c:pt idx="11">
                  <c:v>div</c:v>
                </c:pt>
                <c:pt idx="12">
                  <c:v>log2</c:v>
                </c:pt>
                <c:pt idx="13">
                  <c:v>max</c:v>
                </c:pt>
                <c:pt idx="14">
                  <c:v>multiplier</c:v>
                </c:pt>
                <c:pt idx="15">
                  <c:v>sin</c:v>
                </c:pt>
                <c:pt idx="16">
                  <c:v>sqrt</c:v>
                </c:pt>
                <c:pt idx="17">
                  <c:v>square</c:v>
                </c:pt>
              </c:strCache>
            </c:str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71</c:v>
                </c:pt>
                <c:pt idx="1">
                  <c:v>102</c:v>
                </c:pt>
                <c:pt idx="2">
                  <c:v>141</c:v>
                </c:pt>
                <c:pt idx="3">
                  <c:v>102</c:v>
                </c:pt>
                <c:pt idx="4">
                  <c:v>216</c:v>
                </c:pt>
                <c:pt idx="5">
                  <c:v>316</c:v>
                </c:pt>
                <c:pt idx="6">
                  <c:v>521</c:v>
                </c:pt>
                <c:pt idx="7">
                  <c:v>748</c:v>
                </c:pt>
                <c:pt idx="8">
                  <c:v>540</c:v>
                </c:pt>
                <c:pt idx="9">
                  <c:v>428</c:v>
                </c:pt>
                <c:pt idx="10">
                  <c:v>896</c:v>
                </c:pt>
                <c:pt idx="11">
                  <c:v>8465</c:v>
                </c:pt>
                <c:pt idx="12">
                  <c:v>15927</c:v>
                </c:pt>
                <c:pt idx="13">
                  <c:v>823</c:v>
                </c:pt>
                <c:pt idx="14">
                  <c:v>11346</c:v>
                </c:pt>
                <c:pt idx="15">
                  <c:v>2989</c:v>
                </c:pt>
                <c:pt idx="16">
                  <c:v>8031</c:v>
                </c:pt>
                <c:pt idx="17">
                  <c:v>6931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0D-814D-8BC7-F57EC32203A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mfs &amp; cut-rw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c432</c:v>
                </c:pt>
                <c:pt idx="1">
                  <c:v>c499</c:v>
                </c:pt>
                <c:pt idx="2">
                  <c:v>c880</c:v>
                </c:pt>
                <c:pt idx="3">
                  <c:v>c1355</c:v>
                </c:pt>
                <c:pt idx="4">
                  <c:v>c2670</c:v>
                </c:pt>
                <c:pt idx="5">
                  <c:v>c3540</c:v>
                </c:pt>
                <c:pt idx="6">
                  <c:v>c5315</c:v>
                </c:pt>
                <c:pt idx="7">
                  <c:v>c6288</c:v>
                </c:pt>
                <c:pt idx="8">
                  <c:v>c7552</c:v>
                </c:pt>
                <c:pt idx="9">
                  <c:v>adder</c:v>
                </c:pt>
                <c:pt idx="10">
                  <c:v>bar</c:v>
                </c:pt>
                <c:pt idx="11">
                  <c:v>div</c:v>
                </c:pt>
                <c:pt idx="12">
                  <c:v>log2</c:v>
                </c:pt>
                <c:pt idx="13">
                  <c:v>max</c:v>
                </c:pt>
                <c:pt idx="14">
                  <c:v>multiplier</c:v>
                </c:pt>
                <c:pt idx="15">
                  <c:v>sin</c:v>
                </c:pt>
                <c:pt idx="16">
                  <c:v>sqrt</c:v>
                </c:pt>
                <c:pt idx="17">
                  <c:v>square</c:v>
                </c:pt>
              </c:strCache>
            </c:strRef>
          </c:cat>
          <c:val>
            <c:numRef>
              <c:f>Sheet1!$D$2:$D$19</c:f>
              <c:numCache>
                <c:formatCode>General</c:formatCode>
                <c:ptCount val="18"/>
                <c:pt idx="0">
                  <c:v>68</c:v>
                </c:pt>
                <c:pt idx="1">
                  <c:v>102</c:v>
                </c:pt>
                <c:pt idx="2">
                  <c:v>139</c:v>
                </c:pt>
                <c:pt idx="3">
                  <c:v>102</c:v>
                </c:pt>
                <c:pt idx="4">
                  <c:v>211</c:v>
                </c:pt>
                <c:pt idx="5">
                  <c:v>309</c:v>
                </c:pt>
                <c:pt idx="6">
                  <c:v>510</c:v>
                </c:pt>
                <c:pt idx="7">
                  <c:v>748</c:v>
                </c:pt>
                <c:pt idx="8">
                  <c:v>522</c:v>
                </c:pt>
                <c:pt idx="9">
                  <c:v>256</c:v>
                </c:pt>
                <c:pt idx="10">
                  <c:v>896</c:v>
                </c:pt>
                <c:pt idx="11">
                  <c:v>7010</c:v>
                </c:pt>
                <c:pt idx="12">
                  <c:v>15146</c:v>
                </c:pt>
                <c:pt idx="13">
                  <c:v>808</c:v>
                </c:pt>
                <c:pt idx="14">
                  <c:v>11196</c:v>
                </c:pt>
                <c:pt idx="15">
                  <c:v>2851</c:v>
                </c:pt>
                <c:pt idx="16">
                  <c:v>7010</c:v>
                </c:pt>
                <c:pt idx="17">
                  <c:v>6789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0D-814D-8BC7-F57EC3220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3404048"/>
        <c:axId val="514321392"/>
      </c:barChart>
      <c:catAx>
        <c:axId val="41340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321392"/>
        <c:crosses val="autoZero"/>
        <c:auto val="1"/>
        <c:lblAlgn val="ctr"/>
        <c:lblOffset val="100"/>
        <c:noMultiLvlLbl val="0"/>
      </c:catAx>
      <c:valAx>
        <c:axId val="51432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404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Number</a:t>
            </a:r>
            <a:r>
              <a:rPr lang="en-US" baseline="0" dirty="0"/>
              <a:t> of gates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c432</c:v>
                </c:pt>
                <c:pt idx="1">
                  <c:v>c499</c:v>
                </c:pt>
                <c:pt idx="2">
                  <c:v>c880</c:v>
                </c:pt>
                <c:pt idx="3">
                  <c:v>c1355</c:v>
                </c:pt>
                <c:pt idx="4">
                  <c:v>c2670</c:v>
                </c:pt>
                <c:pt idx="5">
                  <c:v>c3540</c:v>
                </c:pt>
                <c:pt idx="6">
                  <c:v>c5315</c:v>
                </c:pt>
                <c:pt idx="7">
                  <c:v>c6288</c:v>
                </c:pt>
                <c:pt idx="8">
                  <c:v>c7552</c:v>
                </c:pt>
                <c:pt idx="9">
                  <c:v>adder</c:v>
                </c:pt>
                <c:pt idx="10">
                  <c:v>bar</c:v>
                </c:pt>
                <c:pt idx="11">
                  <c:v>div</c:v>
                </c:pt>
                <c:pt idx="12">
                  <c:v>log2</c:v>
                </c:pt>
                <c:pt idx="13">
                  <c:v>max</c:v>
                </c:pt>
                <c:pt idx="14">
                  <c:v>multiplier</c:v>
                </c:pt>
                <c:pt idx="15">
                  <c:v>sin</c:v>
                </c:pt>
                <c:pt idx="16">
                  <c:v>sqrt</c:v>
                </c:pt>
                <c:pt idx="17">
                  <c:v>square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100</c:v>
                </c:pt>
                <c:pt idx="1">
                  <c:v>78</c:v>
                </c:pt>
                <c:pt idx="2">
                  <c:v>125</c:v>
                </c:pt>
                <c:pt idx="3">
                  <c:v>78</c:v>
                </c:pt>
                <c:pt idx="4">
                  <c:v>204</c:v>
                </c:pt>
                <c:pt idx="5">
                  <c:v>348</c:v>
                </c:pt>
                <c:pt idx="6">
                  <c:v>506</c:v>
                </c:pt>
                <c:pt idx="7">
                  <c:v>503</c:v>
                </c:pt>
                <c:pt idx="8">
                  <c:v>520</c:v>
                </c:pt>
                <c:pt idx="9">
                  <c:v>529</c:v>
                </c:pt>
                <c:pt idx="10">
                  <c:v>1018</c:v>
                </c:pt>
                <c:pt idx="11">
                  <c:v>9597</c:v>
                </c:pt>
                <c:pt idx="12">
                  <c:v>14021</c:v>
                </c:pt>
                <c:pt idx="13">
                  <c:v>1074</c:v>
                </c:pt>
                <c:pt idx="14">
                  <c:v>11256</c:v>
                </c:pt>
                <c:pt idx="15">
                  <c:v>2921</c:v>
                </c:pt>
                <c:pt idx="16">
                  <c:v>9139</c:v>
                </c:pt>
                <c:pt idx="17">
                  <c:v>8843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4C-0149-A1AF-1A9A5BDF3D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mfs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c432</c:v>
                </c:pt>
                <c:pt idx="1">
                  <c:v>c499</c:v>
                </c:pt>
                <c:pt idx="2">
                  <c:v>c880</c:v>
                </c:pt>
                <c:pt idx="3">
                  <c:v>c1355</c:v>
                </c:pt>
                <c:pt idx="4">
                  <c:v>c2670</c:v>
                </c:pt>
                <c:pt idx="5">
                  <c:v>c3540</c:v>
                </c:pt>
                <c:pt idx="6">
                  <c:v>c5315</c:v>
                </c:pt>
                <c:pt idx="7">
                  <c:v>c6288</c:v>
                </c:pt>
                <c:pt idx="8">
                  <c:v>c7552</c:v>
                </c:pt>
                <c:pt idx="9">
                  <c:v>adder</c:v>
                </c:pt>
                <c:pt idx="10">
                  <c:v>bar</c:v>
                </c:pt>
                <c:pt idx="11">
                  <c:v>div</c:v>
                </c:pt>
                <c:pt idx="12">
                  <c:v>log2</c:v>
                </c:pt>
                <c:pt idx="13">
                  <c:v>max</c:v>
                </c:pt>
                <c:pt idx="14">
                  <c:v>multiplier</c:v>
                </c:pt>
                <c:pt idx="15">
                  <c:v>sin</c:v>
                </c:pt>
                <c:pt idx="16">
                  <c:v>sqrt</c:v>
                </c:pt>
                <c:pt idx="17">
                  <c:v>square</c:v>
                </c:pt>
              </c:strCache>
            </c:str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52</c:v>
                </c:pt>
                <c:pt idx="1">
                  <c:v>78</c:v>
                </c:pt>
                <c:pt idx="2">
                  <c:v>108</c:v>
                </c:pt>
                <c:pt idx="3">
                  <c:v>80</c:v>
                </c:pt>
                <c:pt idx="4">
                  <c:v>178</c:v>
                </c:pt>
                <c:pt idx="5">
                  <c:v>236</c:v>
                </c:pt>
                <c:pt idx="6">
                  <c:v>425</c:v>
                </c:pt>
                <c:pt idx="7">
                  <c:v>494</c:v>
                </c:pt>
                <c:pt idx="8">
                  <c:v>427</c:v>
                </c:pt>
                <c:pt idx="9">
                  <c:v>341</c:v>
                </c:pt>
                <c:pt idx="10">
                  <c:v>896</c:v>
                </c:pt>
                <c:pt idx="11">
                  <c:v>5113</c:v>
                </c:pt>
                <c:pt idx="12">
                  <c:v>11659</c:v>
                </c:pt>
                <c:pt idx="13">
                  <c:v>785</c:v>
                </c:pt>
                <c:pt idx="14">
                  <c:v>8264</c:v>
                </c:pt>
                <c:pt idx="15">
                  <c:v>2172</c:v>
                </c:pt>
                <c:pt idx="16">
                  <c:v>5004</c:v>
                </c:pt>
                <c:pt idx="17">
                  <c:v>5737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4C-0149-A1AF-1A9A5BDF3D1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mfs &amp; cut-rw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c432</c:v>
                </c:pt>
                <c:pt idx="1">
                  <c:v>c499</c:v>
                </c:pt>
                <c:pt idx="2">
                  <c:v>c880</c:v>
                </c:pt>
                <c:pt idx="3">
                  <c:v>c1355</c:v>
                </c:pt>
                <c:pt idx="4">
                  <c:v>c2670</c:v>
                </c:pt>
                <c:pt idx="5">
                  <c:v>c3540</c:v>
                </c:pt>
                <c:pt idx="6">
                  <c:v>c5315</c:v>
                </c:pt>
                <c:pt idx="7">
                  <c:v>c6288</c:v>
                </c:pt>
                <c:pt idx="8">
                  <c:v>c7552</c:v>
                </c:pt>
                <c:pt idx="9">
                  <c:v>adder</c:v>
                </c:pt>
                <c:pt idx="10">
                  <c:v>bar</c:v>
                </c:pt>
                <c:pt idx="11">
                  <c:v>div</c:v>
                </c:pt>
                <c:pt idx="12">
                  <c:v>log2</c:v>
                </c:pt>
                <c:pt idx="13">
                  <c:v>max</c:v>
                </c:pt>
                <c:pt idx="14">
                  <c:v>multiplier</c:v>
                </c:pt>
                <c:pt idx="15">
                  <c:v>sin</c:v>
                </c:pt>
                <c:pt idx="16">
                  <c:v>sqrt</c:v>
                </c:pt>
                <c:pt idx="17">
                  <c:v>square</c:v>
                </c:pt>
              </c:strCache>
            </c:strRef>
          </c:cat>
          <c:val>
            <c:numRef>
              <c:f>Sheet1!$D$2:$D$19</c:f>
              <c:numCache>
                <c:formatCode>General</c:formatCode>
                <c:ptCount val="18"/>
                <c:pt idx="0">
                  <c:v>52</c:v>
                </c:pt>
                <c:pt idx="1">
                  <c:v>78</c:v>
                </c:pt>
                <c:pt idx="2">
                  <c:v>106</c:v>
                </c:pt>
                <c:pt idx="3">
                  <c:v>80</c:v>
                </c:pt>
                <c:pt idx="4">
                  <c:v>161</c:v>
                </c:pt>
                <c:pt idx="5">
                  <c:v>231</c:v>
                </c:pt>
                <c:pt idx="6">
                  <c:v>383</c:v>
                </c:pt>
                <c:pt idx="7">
                  <c:v>494</c:v>
                </c:pt>
                <c:pt idx="8">
                  <c:v>424</c:v>
                </c:pt>
                <c:pt idx="9">
                  <c:v>298</c:v>
                </c:pt>
                <c:pt idx="10">
                  <c:v>896</c:v>
                </c:pt>
                <c:pt idx="11">
                  <c:v>4681</c:v>
                </c:pt>
                <c:pt idx="12">
                  <c:v>10761</c:v>
                </c:pt>
                <c:pt idx="13">
                  <c:v>784</c:v>
                </c:pt>
                <c:pt idx="14">
                  <c:v>8084</c:v>
                </c:pt>
                <c:pt idx="15">
                  <c:v>2056</c:v>
                </c:pt>
                <c:pt idx="16">
                  <c:v>4534</c:v>
                </c:pt>
                <c:pt idx="17">
                  <c:v>5588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4C-0149-A1AF-1A9A5BDF3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3404048"/>
        <c:axId val="514321392"/>
      </c:barChart>
      <c:catAx>
        <c:axId val="41340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321392"/>
        <c:crosses val="autoZero"/>
        <c:auto val="1"/>
        <c:lblAlgn val="ctr"/>
        <c:lblOffset val="100"/>
        <c:noMultiLvlLbl val="0"/>
      </c:catAx>
      <c:valAx>
        <c:axId val="51432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404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CCE1E-BFC6-3C49-8C9A-00220A00BCB4}" type="datetimeFigureOut">
              <a:rPr lang="en-US" smtClean="0"/>
              <a:t>6/21/19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CC16F-3B4E-6844-BAAB-3381F98D0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51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99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21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64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34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06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74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64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81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33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2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55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74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29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40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29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38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09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7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58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65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4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92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25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149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655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24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87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82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34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97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2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99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91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37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CC16F-3B4E-6844-BAAB-3381F98D07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9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965CE-7E32-EE46-AF38-D04C8C4B9D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B6ED38-ED59-8F48-A894-9B0851FE5E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854" y="6282841"/>
            <a:ext cx="1155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2769-9E17-5D46-AFEF-9F7B624E743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7AE-948D-EA48-A0D9-3ED0FE64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5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2769-9E17-5D46-AFEF-9F7B624E743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7AE-948D-EA48-A0D9-3ED0FE64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7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2769-9E17-5D46-AFEF-9F7B624E743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4DBFD-B0DA-4340-B7B7-632236C240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8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2769-9E17-5D46-AFEF-9F7B624E743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7AE-948D-EA48-A0D9-3ED0FE64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6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2769-9E17-5D46-AFEF-9F7B624E743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7AE-948D-EA48-A0D9-3ED0FE64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2769-9E17-5D46-AFEF-9F7B624E743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7AE-948D-EA48-A0D9-3ED0FE64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2769-9E17-5D46-AFEF-9F7B624E743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7AE-948D-EA48-A0D9-3ED0FE64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5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2769-9E17-5D46-AFEF-9F7B624E743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7AE-948D-EA48-A0D9-3ED0FE64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9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2769-9E17-5D46-AFEF-9F7B624E743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7AE-948D-EA48-A0D9-3ED0FE64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1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2769-9E17-5D46-AFEF-9F7B624E743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7AE-948D-EA48-A0D9-3ED0FE64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8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62769-9E17-5D46-AFEF-9F7B624E743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4DBFD-B0DA-4340-B7B7-632236C240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0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einz.riener@epfl.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github.com/lsils/lstools-showcase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lsils/lstools-showcase/tree/master/examples/exactmin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%2F978-3-642-30436-1_24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sils/lstools-showcas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hyperlink" Target="https://github.com/lsils/lstools-showcase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7.svg"/><Relationship Id="rId17" Type="http://schemas.openxmlformats.org/officeDocument/2006/relationships/hyperlink" Target="https://github.com/lsils/lstools-showcase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7.svg"/><Relationship Id="rId17" Type="http://schemas.openxmlformats.org/officeDocument/2006/relationships/hyperlink" Target="https://github.com/lsils/lstools-showcase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4" Type="http://schemas.openxmlformats.org/officeDocument/2006/relationships/image" Target="../media/image5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4" Type="http://schemas.openxmlformats.org/officeDocument/2006/relationships/image" Target="../media/image51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hyperlink" Target="https://github.com/lsils/lstools-showcase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github.com/lsils/lstools-showcas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2.sv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mailto:heinz.riener@epfl.ch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github.com/lsils/lstools-showcase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05A5-028B-3C4E-BDD6-9477230EB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387" y="1389414"/>
            <a:ext cx="8395855" cy="1170522"/>
          </a:xfrm>
        </p:spPr>
        <p:txBody>
          <a:bodyPr>
            <a:noAutofit/>
          </a:bodyPr>
          <a:lstStyle/>
          <a:p>
            <a:r>
              <a:rPr lang="en-US" sz="3200" b="1" dirty="0"/>
              <a:t>EPFL Logic Synthesis Libraries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162023-AD40-3441-90C2-FC2495CDC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25150"/>
            <a:ext cx="7772400" cy="3046672"/>
          </a:xfrm>
        </p:spPr>
        <p:txBody>
          <a:bodyPr>
            <a:normAutofit/>
          </a:bodyPr>
          <a:lstStyle/>
          <a:p>
            <a:r>
              <a:rPr lang="en-US" sz="2000" dirty="0"/>
              <a:t>Heinz </a:t>
            </a:r>
            <a:r>
              <a:rPr lang="en-US" sz="2000" dirty="0" err="1"/>
              <a:t>Riener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heinz.riener@epfl.ch</a:t>
            </a:r>
            <a:endParaRPr lang="en-US" sz="2000" dirty="0"/>
          </a:p>
          <a:p>
            <a:r>
              <a:rPr lang="en-US" sz="2000" baseline="30000" dirty="0"/>
              <a:t>1</a:t>
            </a:r>
            <a:r>
              <a:rPr lang="en-US" sz="2000" dirty="0"/>
              <a:t>EPFL, Lausanne, Switzerland</a:t>
            </a:r>
          </a:p>
          <a:p>
            <a:endParaRPr lang="en-US" sz="2000" dirty="0"/>
          </a:p>
          <a:p>
            <a:r>
              <a:rPr lang="en-US" sz="2000" dirty="0"/>
              <a:t>Logic Synthesis Software School (LSSS), 2019</a:t>
            </a:r>
          </a:p>
          <a:p>
            <a:r>
              <a:rPr lang="en-US" sz="2000" dirty="0"/>
              <a:t>Lausanne, Switzerland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6CA2D1-FECB-1644-9697-BC6B5F758FEE}"/>
              </a:ext>
            </a:extLst>
          </p:cNvPr>
          <p:cNvSpPr txBox="1"/>
          <p:nvPr/>
        </p:nvSpPr>
        <p:spPr>
          <a:xfrm>
            <a:off x="5079939" y="6122945"/>
            <a:ext cx="406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https://github.com/lsils/lstools-showcase</a:t>
            </a:r>
            <a:endParaRPr lang="en-US" dirty="0"/>
          </a:p>
          <a:p>
            <a:r>
              <a:rPr lang="en-US" dirty="0"/>
              <a:t>★ Star and fork us on GitHub!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A5D91-CB13-7748-9A3B-42F8C2D91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58" y="4094328"/>
            <a:ext cx="2667077" cy="19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7BC2F-4FA5-2748-BE20-388596995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EPFL Open Science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21BD6-1B21-E143-814C-43E3D0502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Supported by EPFL’s Open Science Fund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Unfettered dissemination of scientific discourse</a:t>
            </a:r>
          </a:p>
          <a:p>
            <a:r>
              <a:rPr lang="en-US" sz="2400" dirty="0"/>
              <a:t>Open source</a:t>
            </a:r>
          </a:p>
          <a:p>
            <a:r>
              <a:rPr lang="en-US" sz="2400" dirty="0"/>
              <a:t>Open access</a:t>
            </a:r>
          </a:p>
          <a:p>
            <a:r>
              <a:rPr lang="en-US" sz="2400" dirty="0"/>
              <a:t>Open benchmarks</a:t>
            </a:r>
          </a:p>
          <a:p>
            <a:r>
              <a:rPr lang="en-US" sz="2400" dirty="0"/>
              <a:t>Reproduceable results</a:t>
            </a:r>
          </a:p>
          <a:p>
            <a:r>
              <a:rPr lang="en-US" sz="2400" dirty="0"/>
              <a:t>Reusable results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27244-9942-BB40-A905-D486CE8F2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9424" r="22579"/>
          <a:stretch/>
        </p:blipFill>
        <p:spPr>
          <a:xfrm>
            <a:off x="6222092" y="3837214"/>
            <a:ext cx="2759529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6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2AF1-6D32-B64C-A942-CC8D64F3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5F6BA-5412-A743-AEAF-C70564ECC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Modern C++ (mainly C++14, some C++17)</a:t>
            </a:r>
          </a:p>
          <a:p>
            <a:r>
              <a:rPr lang="en-US" dirty="0"/>
              <a:t>Header-only</a:t>
            </a:r>
          </a:p>
          <a:p>
            <a:r>
              <a:rPr lang="en-US" dirty="0"/>
              <a:t>(Almost) no dependencies</a:t>
            </a:r>
          </a:p>
          <a:p>
            <a:pPr lvl="1"/>
            <a:r>
              <a:rPr lang="en-US" dirty="0"/>
              <a:t>Dependencies are header-only and shipped with library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EEC9C-3DF9-0746-A41B-AA3603E0D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786" y="4094481"/>
            <a:ext cx="1373199" cy="91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AAB4DF-E14F-0846-AE82-499A58769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62" y="4274196"/>
            <a:ext cx="1345273" cy="55604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FE3D11D-C37D-5C49-BE69-4EEFC407D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6126" y="5700924"/>
            <a:ext cx="1493376" cy="270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71CE1-D3FB-5F43-AAD8-0C3E38087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046" y="4116156"/>
            <a:ext cx="879149" cy="872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81088D-79BE-0748-91BB-60A75C93F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2908" y="4165639"/>
            <a:ext cx="773152" cy="773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48A68D-5C26-824D-95C6-5828F0D44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8855" y="5378341"/>
            <a:ext cx="924605" cy="924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C6C50-DC65-F54B-B7C5-6A1EF9F79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3898" y="5526192"/>
            <a:ext cx="1594974" cy="49308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DB08D7E-BB4B-5A43-B793-1F7964963C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52395" y="5317226"/>
            <a:ext cx="900935" cy="103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8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38136-6362-9A4D-98A0-0F4AAA8A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IWLS running example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DB8C17-AA2E-E24F-B8CA-B965592AB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863682"/>
            <a:ext cx="3671888" cy="3247325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F05D36-C5C9-044B-9232-3D8BDB0DD8A7}"/>
              </a:ext>
            </a:extLst>
          </p:cNvPr>
          <p:cNvSpPr txBox="1">
            <a:spLocks/>
          </p:cNvSpPr>
          <p:nvPr/>
        </p:nvSpPr>
        <p:spPr>
          <a:xfrm>
            <a:off x="4460788" y="1825625"/>
            <a:ext cx="40545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Simple shell interface</a:t>
            </a:r>
          </a:p>
          <a:p>
            <a:r>
              <a:rPr lang="en-US" dirty="0"/>
              <a:t>Load truth tables</a:t>
            </a:r>
          </a:p>
          <a:p>
            <a:r>
              <a:rPr lang="en-US" dirty="0"/>
              <a:t>Find optimum networks</a:t>
            </a:r>
          </a:p>
          <a:p>
            <a:r>
              <a:rPr lang="en-US" dirty="0"/>
              <a:t>Load from binary and hexadecimal string</a:t>
            </a:r>
          </a:p>
          <a:p>
            <a:r>
              <a:rPr lang="en-US" dirty="0"/>
              <a:t>Load from BENCH file</a:t>
            </a:r>
          </a:p>
          <a:p>
            <a:r>
              <a:rPr lang="en-US" dirty="0"/>
              <a:t>Use NPN canonization</a:t>
            </a:r>
          </a:p>
          <a:p>
            <a:r>
              <a:rPr lang="en-US" dirty="0"/>
              <a:t>268 lines of code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69CACC-08D2-F241-BE11-99488B295DF0}"/>
              </a:ext>
            </a:extLst>
          </p:cNvPr>
          <p:cNvSpPr/>
          <p:nvPr/>
        </p:nvSpPr>
        <p:spPr>
          <a:xfrm>
            <a:off x="559984" y="5853753"/>
            <a:ext cx="8515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URL: </a:t>
            </a:r>
            <a:r>
              <a:rPr lang="en-US" dirty="0">
                <a:hlinkClick r:id="rId4"/>
              </a:rPr>
              <a:t>https://github.com/lsils/lstools-showcase/tree/master/examples/exactmine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5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4722-6A3A-C241-B81C-178AA935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shell with </a:t>
            </a:r>
            <a:r>
              <a:rPr lang="en-US" dirty="0" err="1"/>
              <a:t>alice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03186-7CAD-6A4E-8F89-86FDB5B65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7474"/>
            <a:ext cx="7886700" cy="4793365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#include &lt;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alice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alice.hpp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</a:t>
            </a:r>
          </a:p>
          <a:p>
            <a:pPr marL="0" indent="0">
              <a:lnSpc>
                <a:spcPct val="70000"/>
              </a:lnSpc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class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optimum_network</a:t>
            </a:r>
            <a:endParaRPr lang="en-US" sz="1200" b="1" dirty="0">
              <a:solidFill>
                <a:schemeClr val="accent4">
                  <a:lumMod val="40000"/>
                  <a:lumOff val="60000"/>
                </a:schemeClr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// ...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kitty::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dynamic_truth_table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function{</a:t>
            </a:r>
            <a:r>
              <a:rPr lang="en-US" sz="12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0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::string network;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};</a:t>
            </a:r>
          </a:p>
          <a:p>
            <a:pPr marL="0" indent="0">
              <a:lnSpc>
                <a:spcPct val="70000"/>
              </a:lnSpc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namespace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alice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ALICE_ADD_STORE(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optimum_network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“opt”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“o”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“network”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“networks”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</a:t>
            </a:r>
          </a:p>
          <a:p>
            <a:pPr marL="0" indent="0">
              <a:lnSpc>
                <a:spcPct val="70000"/>
              </a:lnSpc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ALICE_MAIN(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exactmine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2F38974-DC28-4B46-B44C-1EB524A6D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1398" y="1072196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62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D455-C93F-874D-ABB9-ADD22599A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alice</a:t>
            </a:r>
            <a:r>
              <a:rPr lang="en-US" dirty="0"/>
              <a:t>: C++ command shell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03B4A-9B17-FD47-ADFA-663223371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shell features: command completion, command history</a:t>
            </a:r>
          </a:p>
          <a:p>
            <a:r>
              <a:rPr lang="en-US" dirty="0"/>
              <a:t>Automatic logging for commands into JSON files</a:t>
            </a:r>
          </a:p>
          <a:p>
            <a:pPr lvl="1"/>
            <a:r>
              <a:rPr lang="en-US" dirty="0"/>
              <a:t>Custom properties</a:t>
            </a:r>
          </a:p>
          <a:p>
            <a:pPr lvl="1"/>
            <a:r>
              <a:rPr lang="en-US" dirty="0"/>
              <a:t>Makes it easy to parse log files (no more grep and </a:t>
            </a:r>
            <a:r>
              <a:rPr lang="en-US" dirty="0" err="1"/>
              <a:t>awk</a:t>
            </a:r>
            <a:r>
              <a:rPr lang="en-US" dirty="0"/>
              <a:t>)</a:t>
            </a:r>
          </a:p>
          <a:p>
            <a:r>
              <a:rPr lang="en-US" dirty="0"/>
              <a:t>Multiple store types and multiple store elements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A00C84-860B-204F-A9C3-72A82F07C70B}"/>
              </a:ext>
            </a:extLst>
          </p:cNvPr>
          <p:cNvSpPr txBox="1">
            <a:spLocks/>
          </p:cNvSpPr>
          <p:nvPr/>
        </p:nvSpPr>
        <p:spPr>
          <a:xfrm>
            <a:off x="628650" y="4706400"/>
            <a:ext cx="7886700" cy="106936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ALICE_ADD_STORE(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Gia_Man_t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*, 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</a:t>
            </a:r>
            <a:r>
              <a:rPr lang="en-US" sz="1400" b="1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aig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“a”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”AIG”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“AIGs”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ALICE_ADD_STORE(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Wlc_Ntk_t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*, 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</a:t>
            </a:r>
            <a:r>
              <a:rPr lang="en-US" sz="1400" b="1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wlc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“w”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“Word-level network”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“Word-level networks”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477856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9390-8E6B-9941-9586-361824D6F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Python and C bindings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76C7A-FE8A-8C4F-BAD5-8A0F34FEB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1084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Command interface can be compiled into Python library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 need to modify code, enabled by compile option</a:t>
            </a:r>
          </a:p>
          <a:p>
            <a:r>
              <a:rPr lang="en-US" sz="2400" dirty="0"/>
              <a:t>Python interface useful for integration to </a:t>
            </a:r>
            <a:r>
              <a:rPr lang="en-US" sz="2400" dirty="0" err="1"/>
              <a:t>Jupyter</a:t>
            </a:r>
            <a:r>
              <a:rPr lang="en-US" sz="2400" dirty="0"/>
              <a:t> notebooks</a:t>
            </a:r>
          </a:p>
          <a:p>
            <a:r>
              <a:rPr lang="en-US" sz="2400" dirty="0"/>
              <a:t>Similar for C library (and therefore .NET, JVM, </a:t>
            </a:r>
            <a:r>
              <a:rPr lang="en-US" sz="2400" dirty="0" err="1"/>
              <a:t>Tcl</a:t>
            </a:r>
            <a:r>
              <a:rPr lang="en-US" sz="2400" dirty="0"/>
              <a:t>, …)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A44F87-E742-0D4E-8C60-264C9D582D39}"/>
              </a:ext>
            </a:extLst>
          </p:cNvPr>
          <p:cNvSpPr txBox="1">
            <a:spLocks/>
          </p:cNvSpPr>
          <p:nvPr/>
        </p:nvSpPr>
        <p:spPr>
          <a:xfrm>
            <a:off x="628650" y="2333590"/>
            <a:ext cx="7886700" cy="275927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abc2&gt;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read_verilog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file.v</a:t>
            </a: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abc2&gt;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–-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wlc</a:t>
            </a: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abc2&gt; convert –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wlc_to_aig</a:t>
            </a: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abc2&gt;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–-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aig</a:t>
            </a: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import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abc2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abc2.read_Verilog(filename=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</a:t>
            </a:r>
            <a:r>
              <a:rPr lang="en-US" sz="1200" b="1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file.v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abc2.ps(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wlc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abc2.convert(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wlc_to_aig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 = abc2.ps(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nodes = r[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“nodes”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BF51D2-E3E3-C34A-8C65-20294A04C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1398" y="1858312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66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D6F8F-8714-C64A-98F4-0773E751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Showing store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1F73A-EC85-5D44-BF9C-D46789BE9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16016"/>
            <a:ext cx="7886700" cy="1385043"/>
          </a:xfrm>
        </p:spPr>
        <p:txBody>
          <a:bodyPr>
            <a:normAutofit/>
          </a:bodyPr>
          <a:lstStyle/>
          <a:p>
            <a:r>
              <a:rPr lang="en-US" sz="2200" dirty="0"/>
              <a:t>Implements “print” behavior</a:t>
            </a:r>
          </a:p>
          <a:p>
            <a:r>
              <a:rPr lang="en-US" sz="2200" dirty="0"/>
              <a:t>Similar methods for “</a:t>
            </a:r>
            <a:r>
              <a:rPr lang="en-US" sz="2200" dirty="0" err="1"/>
              <a:t>ps</a:t>
            </a:r>
            <a:r>
              <a:rPr lang="en-US" sz="2200" dirty="0"/>
              <a:t>”, “show”, “read_*”, “write_*”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B07722-89D8-FD45-B1C1-B2B5B2FE0890}"/>
              </a:ext>
            </a:extLst>
          </p:cNvPr>
          <p:cNvSpPr txBox="1">
            <a:spLocks/>
          </p:cNvSpPr>
          <p:nvPr/>
        </p:nvSpPr>
        <p:spPr>
          <a:xfrm>
            <a:off x="628650" y="1399410"/>
            <a:ext cx="7886700" cy="36702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#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include &lt;kitty/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kitty.hpp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ALICE_PRINT_STORE( optimum,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opt )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&lt;&lt;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fmt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::format(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“function (hex): {}\</a:t>
            </a:r>
            <a:r>
              <a:rPr lang="en-US" sz="1200" b="1" dirty="0" err="1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nfunction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(bin): {}\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    kitty::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to_hex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opt.function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),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    kitty::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to_binary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opt.function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if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opt.network.empty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 )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&lt;&lt;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“no optimum network computed\n”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else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&lt;&lt;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fmt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::format( 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“optimum network: {}\n”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opt.network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</a:t>
            </a: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D4EB48-7F69-4B49-995A-CED3FB708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877825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32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E1C347-2429-4147-8253-AF2850C4B630}"/>
              </a:ext>
            </a:extLst>
          </p:cNvPr>
          <p:cNvSpPr txBox="1">
            <a:spLocks/>
          </p:cNvSpPr>
          <p:nvPr/>
        </p:nvSpPr>
        <p:spPr>
          <a:xfrm>
            <a:off x="628650" y="1399410"/>
            <a:ext cx="7886700" cy="526760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class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load_command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: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command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load_bench_command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environments::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ptr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&amp;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env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 : command(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env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“Load new entry”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add_option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</a:t>
            </a:r>
            <a:r>
              <a:rPr lang="en-US" sz="1100" b="1" dirty="0" err="1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truth_table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,--</a:t>
            </a:r>
            <a:r>
              <a:rPr lang="en-US" sz="1100" b="1" dirty="0" err="1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tt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truth_table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“truth table in hex format”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add_flag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“—-binary,-b”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“read truth table as binary string”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void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execute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override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count unsigned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num_vars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=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::log2(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truth_table.size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dynamic_truth_table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function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num_vars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create_from_binary_string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function,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truth_table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...</a:t>
            </a:r>
            <a:b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validity_rules</a:t>
            </a:r>
            <a:r>
              <a:rPr lang="en-US" sz="11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override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 ...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log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 </a:t>
            </a:r>
            <a:r>
              <a:rPr lang="en-US" sz="11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override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 ...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private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::string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truth_table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ALICE_ADD_COMMAND( load, </a:t>
            </a:r>
            <a:r>
              <a:rPr lang="en-US" sz="105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“Loading”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FE7B1A-8AFA-5A4D-B10B-FE92ACA7E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1398" y="924132"/>
            <a:ext cx="827904" cy="950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409B7C-EE3B-8E42-BAF9-66EAC4E7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custom commands</a:t>
            </a:r>
          </a:p>
        </p:txBody>
      </p:sp>
    </p:spTree>
    <p:extLst>
      <p:ext uri="{BB962C8B-B14F-4D97-AF65-F5344CB8AC3E}">
        <p14:creationId xmlns:p14="http://schemas.microsoft.com/office/powerpoint/2010/main" val="3062782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F3693-0889-6945-89DA-60F2FD623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kitty: C++ truth table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F67D7-BCFC-E742-B05B-52AE6A9E1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Two data structures: static and dynamic truth tables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Truth tables cannot change size after creation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0FF10-7B76-2545-822C-8378C40A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225" y="2564787"/>
            <a:ext cx="1117921" cy="1206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FFF231-473F-BE4E-9218-0436344E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810" y="2564787"/>
            <a:ext cx="2169369" cy="1224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8013E7-1958-C048-B28C-EB8BA2371785}"/>
              </a:ext>
            </a:extLst>
          </p:cNvPr>
          <p:cNvSpPr txBox="1"/>
          <p:nvPr/>
        </p:nvSpPr>
        <p:spPr>
          <a:xfrm>
            <a:off x="1380836" y="3852150"/>
            <a:ext cx="2900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static</a:t>
            </a:r>
          </a:p>
          <a:p>
            <a:r>
              <a:rPr lang="en-US" dirty="0"/>
              <a:t>#</a:t>
            </a:r>
            <a:r>
              <a:rPr lang="en-US" dirty="0" err="1"/>
              <a:t>vars</a:t>
            </a:r>
            <a:r>
              <a:rPr lang="en-US" dirty="0"/>
              <a:t> known at compile-time</a:t>
            </a:r>
          </a:p>
          <a:p>
            <a:r>
              <a:rPr lang="en-US" dirty="0"/>
              <a:t>Always saved on stack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08A9B-A3D7-864D-A0E3-97D9BA9F0DF6}"/>
              </a:ext>
            </a:extLst>
          </p:cNvPr>
          <p:cNvSpPr txBox="1"/>
          <p:nvPr/>
        </p:nvSpPr>
        <p:spPr>
          <a:xfrm>
            <a:off x="4914488" y="3864947"/>
            <a:ext cx="2479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dynamic</a:t>
            </a:r>
          </a:p>
          <a:p>
            <a:r>
              <a:rPr lang="en-US" dirty="0"/>
              <a:t>#</a:t>
            </a:r>
            <a:r>
              <a:rPr lang="en-US" dirty="0" err="1"/>
              <a:t>vars</a:t>
            </a:r>
            <a:r>
              <a:rPr lang="en-US" dirty="0"/>
              <a:t> known at run-time</a:t>
            </a:r>
          </a:p>
          <a:p>
            <a:r>
              <a:rPr lang="en-US" dirty="0"/>
              <a:t>May be saved on heap</a:t>
            </a:r>
          </a:p>
        </p:txBody>
      </p:sp>
    </p:spTree>
    <p:extLst>
      <p:ext uri="{BB962C8B-B14F-4D97-AF65-F5344CB8AC3E}">
        <p14:creationId xmlns:p14="http://schemas.microsoft.com/office/powerpoint/2010/main" val="2070276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2E537-B060-1A4E-980D-A95D853A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vs. static truth tables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9168B3-962F-4142-9705-9963DAC3331A}"/>
              </a:ext>
            </a:extLst>
          </p:cNvPr>
          <p:cNvSpPr txBox="1">
            <a:spLocks/>
          </p:cNvSpPr>
          <p:nvPr/>
        </p:nvSpPr>
        <p:spPr>
          <a:xfrm>
            <a:off x="628650" y="1549881"/>
            <a:ext cx="7886700" cy="420273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static_truth_table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&lt;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3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 a, b, c;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create_nth_var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a,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0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create_nth_var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b,</a:t>
            </a:r>
            <a:r>
              <a:rPr lang="en-US" sz="1100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create_nth_var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c,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2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f1 = a ^ b ^ c;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f2 = 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ternary_majority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a, b, c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dynamic_truth_table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3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),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b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3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),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3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b="1" dirty="0">
              <a:solidFill>
                <a:srgbClr val="FF83FF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create_nth_var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a,</a:t>
            </a:r>
            <a:r>
              <a:rPr lang="en-US" sz="1100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0</a:t>
            </a:r>
            <a:r>
              <a:rPr lang="en-US" sz="1100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create_nth_var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b,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1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create_nth_var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c,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2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f1 = a ^ b ^ c;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f2 = 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ternary_majority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a, b, c );</a:t>
            </a:r>
            <a:endParaRPr lang="en-US" sz="105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995A845-FF35-B649-996B-A2AFAEE9B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1074603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6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CEF70-FA59-C34A-A8DD-E141B58D0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DD0D3-DB85-0E47-88CB-F2D3582C9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Overview [IWLS’18]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IWLS running example: </a:t>
            </a:r>
            <a:r>
              <a:rPr lang="en-US" i="1" dirty="0" err="1"/>
              <a:t>exactmine</a:t>
            </a:r>
            <a:r>
              <a:rPr lang="en-US" i="1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Generic Logic Synthesis with </a:t>
            </a:r>
            <a:r>
              <a:rPr lang="en-US" i="1" dirty="0" err="1"/>
              <a:t>mockturtle</a:t>
            </a:r>
            <a:r>
              <a:rPr lang="en-US" i="1" dirty="0"/>
              <a:t> </a:t>
            </a:r>
            <a:r>
              <a:rPr lang="en-US" dirty="0"/>
              <a:t>[DAC’19]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Boolean rewriting using Exact Synthesis [DATE’19]</a:t>
            </a:r>
          </a:p>
        </p:txBody>
      </p:sp>
    </p:spTree>
    <p:extLst>
      <p:ext uri="{BB962C8B-B14F-4D97-AF65-F5344CB8AC3E}">
        <p14:creationId xmlns:p14="http://schemas.microsoft.com/office/powerpoint/2010/main" val="3488605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55BE93-D25D-B241-9472-B8CCA2AF2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28989" cy="6858000"/>
          </a:xfrm>
        </p:spPr>
      </p:pic>
    </p:spTree>
    <p:extLst>
      <p:ext uri="{BB962C8B-B14F-4D97-AF65-F5344CB8AC3E}">
        <p14:creationId xmlns:p14="http://schemas.microsoft.com/office/powerpoint/2010/main" val="2348456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8794D-CB20-6742-812F-6C7D1F86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NPN Canonization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57E8F5-2DEC-7044-9ED8-1FA02BE9C87F}"/>
              </a:ext>
            </a:extLst>
          </p:cNvPr>
          <p:cNvSpPr txBox="1">
            <a:spLocks/>
          </p:cNvSpPr>
          <p:nvPr/>
        </p:nvSpPr>
        <p:spPr>
          <a:xfrm>
            <a:off x="628650" y="1549881"/>
            <a:ext cx="7886700" cy="420273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dynamic_truth_table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f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6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create_random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f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05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npn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= kitty::</a:t>
            </a:r>
            <a:r>
              <a:rPr lang="en-US" sz="105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exact_npn_canonization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f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05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05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cout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&lt;&lt; </a:t>
            </a:r>
            <a:r>
              <a:rPr lang="en-US" sz="105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</a:t>
            </a:r>
            <a:r>
              <a:rPr lang="en-US" sz="1050" b="1" dirty="0" err="1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Repr</a:t>
            </a:r>
            <a:r>
              <a:rPr lang="en-US" sz="105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.: ” 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&lt;&lt; kitty::</a:t>
            </a:r>
            <a:r>
              <a:rPr lang="en-US" sz="105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to_hex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05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::get&lt;</a:t>
            </a:r>
            <a:r>
              <a:rPr lang="en-US" sz="105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0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&gt;( </a:t>
            </a:r>
            <a:r>
              <a:rPr lang="en-US" sz="105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npn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 ) &lt;&lt; </a:t>
            </a:r>
            <a:r>
              <a:rPr lang="en-US" sz="105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“\n”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05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05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dynamic_truth_table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f2 = </a:t>
            </a:r>
            <a:r>
              <a:rPr lang="en-US" sz="105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f.construct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05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create_from_npn_config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f2, </a:t>
            </a:r>
            <a:r>
              <a:rPr lang="en-US" sz="105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npn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05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assert( f == f2 );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02640A-F7BD-0149-AF0F-BEFF2E62E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1062632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78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CEFAF-EDB7-234C-88CF-7F191A20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from chains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5E9649-65D4-594E-BDFD-67782E118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239" y="1435362"/>
            <a:ext cx="6143228" cy="204470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142C-DEA7-BC49-B859-17B6A811F22F}"/>
              </a:ext>
            </a:extLst>
          </p:cNvPr>
          <p:cNvSpPr txBox="1">
            <a:spLocks/>
          </p:cNvSpPr>
          <p:nvPr/>
        </p:nvSpPr>
        <p:spPr>
          <a:xfrm>
            <a:off x="628650" y="3565001"/>
            <a:ext cx="7886700" cy="309044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::vector&lt;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::string&gt; chain{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“x5 = x3 ^ x4”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“x6 = x1 &amp; x3”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“x7 = x2 ^ x6”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”x8 = x1 ^ x2”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“x9 = x4 ^ x6”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“x10 = x8 ^ x9”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“x11 = x5 &amp; x7”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“x12 = x1 &amp; x4”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“x13 = x8 &amp; x12”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“x14 = x8 ^ x13”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“x15 = x2 &amp; x3”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“x16 = x5 &amp; x15”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”x17 = x5 ^ x16”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”x18 = x6 ^ x17”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“x19 = x4 ^ x11”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“x20 = x6 ^ x14”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“x21 = x2 ^ x10”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};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::vector&lt;kitty::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static_truth_table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&lt;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&gt;&gt; steps;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create_multiple_from_chain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steps, chain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::vector&lt;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static_truth_table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&lt;</a:t>
            </a:r>
            <a:r>
              <a:rPr lang="en-US" sz="1100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&gt;&gt; y{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steps[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17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], steps[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18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], step[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19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], steps[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20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] };</a:t>
            </a:r>
            <a:endParaRPr lang="en-US" sz="105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7160A-1667-CF48-A63D-D883515BF00B}"/>
              </a:ext>
            </a:extLst>
          </p:cNvPr>
          <p:cNvSpPr txBox="1"/>
          <p:nvPr/>
        </p:nvSpPr>
        <p:spPr>
          <a:xfrm>
            <a:off x="5683171" y="1604304"/>
            <a:ext cx="3183037" cy="525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In: </a:t>
            </a:r>
            <a:r>
              <a:rPr lang="en-US" sz="1400" dirty="0">
                <a:hlinkClick r:id="rId3"/>
              </a:rPr>
              <a:t>J. Boyar, R. Peralta: A small depth-16 circuit for the AES S-Box, </a:t>
            </a:r>
            <a:r>
              <a:rPr lang="en-US" sz="1400" i="1" dirty="0">
                <a:hlinkClick r:id="rId3"/>
              </a:rPr>
              <a:t>SEC</a:t>
            </a:r>
            <a:r>
              <a:rPr lang="en-US" sz="1400" dirty="0">
                <a:hlinkClick r:id="rId3"/>
              </a:rPr>
              <a:t> 2012</a:t>
            </a:r>
            <a:endParaRPr lang="en-US" sz="14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A2B9CC-90BB-D14E-809A-62DAAD42B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1398" y="3125949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20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6B8D7-AA27-824F-B108-0B07EF5F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truth tables from LUTs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D9C3A6-812F-3843-9C7B-287FFC1ABD9E}"/>
              </a:ext>
            </a:extLst>
          </p:cNvPr>
          <p:cNvSpPr txBox="1">
            <a:spLocks/>
          </p:cNvSpPr>
          <p:nvPr/>
        </p:nvSpPr>
        <p:spPr>
          <a:xfrm>
            <a:off x="628650" y="1549881"/>
            <a:ext cx="7886700" cy="485091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#include &lt;</a:t>
            </a:r>
            <a:r>
              <a:rPr lang="en-US" sz="11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lorina</a:t>
            </a:r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</a:t>
            </a:r>
            <a:r>
              <a:rPr lang="en-US" sz="11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lorina.hpp</a:t>
            </a:r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class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load_bench_command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command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load_bench_command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environment::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ptr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&amp;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env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: command(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env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“Load entries from LUT functions in BENCH file”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)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add_option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“filename,--filename”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), filename,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“BENCH filename”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)-&gt;check(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ExistingFileWordExp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add_option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“—threshold,-t”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threshold,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   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”skip functions with more than this number of inputs”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4u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  <a:b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class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lut_parser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 ... };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void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execute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override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lorina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read_bench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filename,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lut_parser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*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this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 );</a:t>
            </a:r>
            <a:b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private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::string filename;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unsigned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threshold =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6u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};</a:t>
            </a:r>
            <a:endParaRPr lang="en-US" sz="105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96A1DA3-41C0-4246-A24E-D098CAA34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1074603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4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AC35F-D382-894F-955B-BA45FAE18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lorina</a:t>
            </a:r>
            <a:r>
              <a:rPr lang="en-US" dirty="0"/>
              <a:t>: C++ parsing library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15F591-E81E-DD49-8378-D64BA173B5A8}"/>
              </a:ext>
            </a:extLst>
          </p:cNvPr>
          <p:cNvSpPr txBox="1">
            <a:spLocks/>
          </p:cNvSpPr>
          <p:nvPr/>
        </p:nvSpPr>
        <p:spPr>
          <a:xfrm>
            <a:off x="628650" y="1549881"/>
            <a:ext cx="7886700" cy="485091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class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lut_parser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lorina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1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bench_reader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void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on_gate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::vector&lt;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::string&gt;&amp; inputs,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            </a:t>
            </a:r>
            <a:r>
              <a:rPr lang="en-US" sz="11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::string&amp; output,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            </a:t>
            </a:r>
            <a:r>
              <a:rPr lang="en-US" sz="11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::string&amp; type ) </a:t>
            </a:r>
            <a:r>
              <a:rPr lang="en-US" sz="11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override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auto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num_vars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=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inputs.size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if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num_vars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&gt;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cmd.threshold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return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if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( !(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type.size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 &gt;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2u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&amp;&amp; type[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0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] ==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‘0’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&amp;&amp; type[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1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] ==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‘x’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 )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cmd.env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-&gt;out() &lt;&lt;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“[w] ignore gate ‘”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&lt;&lt; type &lt;&lt;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“’\n”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return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} 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dynamic_truth_table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function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num_vars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kitty::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create_from_hex_string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function,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type.substr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2u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add_optimum_network_entry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cmd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function ); </a:t>
            </a:r>
            <a:b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};</a:t>
            </a:r>
            <a:endParaRPr lang="en-US" sz="105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99799B3-45C2-1840-866B-F1EB0EA3B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1074603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25B04-D424-2E4E-A98D-3D7744E5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</a:t>
            </a:r>
            <a:r>
              <a:rPr lang="en-US" dirty="0" err="1"/>
              <a:t>lorina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1D1F9-5F44-A54D-B0FE-95A2EC055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561180"/>
          </a:xfrm>
        </p:spPr>
        <p:txBody>
          <a:bodyPr/>
          <a:lstStyle/>
          <a:p>
            <a:r>
              <a:rPr lang="en-US" dirty="0"/>
              <a:t>Lightweight and customizable parsing library</a:t>
            </a:r>
          </a:p>
          <a:p>
            <a:r>
              <a:rPr lang="en-US" dirty="0"/>
              <a:t>Flexible and easy to use callback mechanisms</a:t>
            </a:r>
          </a:p>
          <a:p>
            <a:r>
              <a:rPr lang="en-US" dirty="0"/>
              <a:t>Parsers for </a:t>
            </a:r>
            <a:r>
              <a:rPr lang="en-US" dirty="0" err="1"/>
              <a:t>Aiger</a:t>
            </a:r>
            <a:r>
              <a:rPr lang="en-US" dirty="0"/>
              <a:t>, BENCH, BLIF, PLA, Verilog, …</a:t>
            </a:r>
          </a:p>
          <a:p>
            <a:r>
              <a:rPr lang="en-US" dirty="0"/>
              <a:t>Visitation of primitives in topological order</a:t>
            </a:r>
          </a:p>
          <a:p>
            <a:r>
              <a:rPr lang="en-US" dirty="0"/>
              <a:t>Diagnostic engine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9AD76E-6EC5-6C4E-BC58-C4200BB66137}"/>
              </a:ext>
            </a:extLst>
          </p:cNvPr>
          <p:cNvSpPr txBox="1">
            <a:spLocks/>
          </p:cNvSpPr>
          <p:nvPr/>
        </p:nvSpPr>
        <p:spPr>
          <a:xfrm>
            <a:off x="628650" y="4579616"/>
            <a:ext cx="7886700" cy="189825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class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diagnostics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: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diagnostic_engine</a:t>
            </a:r>
            <a:endParaRPr lang="en-US" sz="1200" b="1" dirty="0">
              <a:solidFill>
                <a:srgbClr val="F0CC7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void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emit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diagnostic_level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level,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::string&amp; message )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override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cerr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&lt;&lt; message &lt;&lt;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“\n”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};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16133D3-5FAD-7948-8BCD-299955CDC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4092763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64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DE3A-9BA8-4042-8924-5C1517FA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Optimum networks with exact synthesis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E5FC9D-AED0-AA49-8787-C893BA11F032}"/>
              </a:ext>
            </a:extLst>
          </p:cNvPr>
          <p:cNvSpPr txBox="1">
            <a:spLocks/>
          </p:cNvSpPr>
          <p:nvPr/>
        </p:nvSpPr>
        <p:spPr>
          <a:xfrm>
            <a:off x="628650" y="1295237"/>
            <a:ext cx="7886700" cy="545280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br>
              <a:rPr lang="en-US" sz="11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#include &lt;</a:t>
            </a:r>
            <a:r>
              <a:rPr lang="en-US" sz="11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</a:t>
            </a:r>
            <a:r>
              <a:rPr lang="en-US" sz="11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percy.hpp</a:t>
            </a:r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class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find_network_command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command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void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execute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override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&amp; opt = store&lt;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optimum_network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&gt;().current();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::spec spec;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pec.verbosity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=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is_set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“verbose” 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) ?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1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: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0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spec[</a:t>
            </a:r>
            <a:r>
              <a:rPr lang="en-US" sz="1100" b="1" dirty="0">
                <a:solidFill>
                  <a:srgbClr val="7030A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0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] =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opt.function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::chain c;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if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::synthesize( spec, c ) !=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::success ) { ...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if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is_set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“verify”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 )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  </a:t>
            </a: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if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c.simulate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spec )[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0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] ==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opt.function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 { ...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stringstream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c.to_expression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opt.network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= </a:t>
            </a:r>
            <a:r>
              <a:rPr lang="en-US" sz="11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str.str</a:t>
            </a: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();</a:t>
            </a:r>
            <a:b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}</a:t>
            </a:r>
            <a:b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1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};</a:t>
            </a:r>
            <a:endParaRPr lang="en-US" sz="105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B8F076C-4D7D-8841-97F8-598B9523D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819959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8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500CA-7AEB-6243-8B02-EEC300194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percy</a:t>
            </a:r>
            <a:r>
              <a:rPr lang="en-US" dirty="0"/>
              <a:t>: C++ exact synthesis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C52B6-1E2A-A34B-A29C-10A37CFCF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34555"/>
            <a:ext cx="7886700" cy="2225514"/>
          </a:xfrm>
        </p:spPr>
        <p:txBody>
          <a:bodyPr>
            <a:normAutofit/>
          </a:bodyPr>
          <a:lstStyle/>
          <a:p>
            <a:r>
              <a:rPr lang="en-US" sz="2200" dirty="0"/>
              <a:t>Choose between alternative encoders</a:t>
            </a:r>
          </a:p>
          <a:p>
            <a:r>
              <a:rPr lang="en-US" sz="2200" dirty="0"/>
              <a:t>Different and extensible SAT backends</a:t>
            </a:r>
          </a:p>
          <a:p>
            <a:r>
              <a:rPr lang="en-US" sz="2200" dirty="0"/>
              <a:t>DAG topology constraints</a:t>
            </a:r>
          </a:p>
          <a:p>
            <a:r>
              <a:rPr lang="en-US" sz="2200" dirty="0"/>
              <a:t>Parallel exact synthesis</a:t>
            </a:r>
          </a:p>
          <a:p>
            <a:r>
              <a:rPr lang="en-US" sz="2200" dirty="0"/>
              <a:t>Flexibility through composability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E436C-FC6C-3B47-B33A-C4D87EF821BC}"/>
              </a:ext>
            </a:extLst>
          </p:cNvPr>
          <p:cNvSpPr/>
          <p:nvPr/>
        </p:nvSpPr>
        <p:spPr>
          <a:xfrm>
            <a:off x="3071437" y="4047681"/>
            <a:ext cx="3032567" cy="22575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/>
              <a:t>Synthesizer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02E5CD-0A68-E94E-802B-F5890FC346C0}"/>
              </a:ext>
            </a:extLst>
          </p:cNvPr>
          <p:cNvSpPr/>
          <p:nvPr/>
        </p:nvSpPr>
        <p:spPr>
          <a:xfrm>
            <a:off x="1107358" y="4626414"/>
            <a:ext cx="1454793" cy="11806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Specification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45F892-C763-FF44-80EB-C8F73D20F700}"/>
              </a:ext>
            </a:extLst>
          </p:cNvPr>
          <p:cNvSpPr/>
          <p:nvPr/>
        </p:nvSpPr>
        <p:spPr>
          <a:xfrm>
            <a:off x="6613290" y="4626414"/>
            <a:ext cx="1454793" cy="11806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5A7B4C-FFC6-2045-B456-2B6ADC68F309}"/>
              </a:ext>
            </a:extLst>
          </p:cNvPr>
          <p:cNvSpPr txBox="1"/>
          <p:nvPr/>
        </p:nvSpPr>
        <p:spPr>
          <a:xfrm>
            <a:off x="2562151" y="4762686"/>
            <a:ext cx="5373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D6B40-5C0B-BE43-BD07-C6C59098B885}"/>
              </a:ext>
            </a:extLst>
          </p:cNvPr>
          <p:cNvSpPr txBox="1"/>
          <p:nvPr/>
        </p:nvSpPr>
        <p:spPr>
          <a:xfrm>
            <a:off x="6104004" y="4757161"/>
            <a:ext cx="5373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86AF6F-FC38-FD41-ADCE-553481416524}"/>
              </a:ext>
            </a:extLst>
          </p:cNvPr>
          <p:cNvSpPr/>
          <p:nvPr/>
        </p:nvSpPr>
        <p:spPr>
          <a:xfrm>
            <a:off x="4692805" y="4691788"/>
            <a:ext cx="1152679" cy="1049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Solver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0D2CFE-74FD-FF45-8DE8-BB5A7A6810AA}"/>
              </a:ext>
            </a:extLst>
          </p:cNvPr>
          <p:cNvSpPr/>
          <p:nvPr/>
        </p:nvSpPr>
        <p:spPr>
          <a:xfrm>
            <a:off x="3308993" y="4700831"/>
            <a:ext cx="1152679" cy="1049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Encoder</a:t>
            </a:r>
          </a:p>
        </p:txBody>
      </p:sp>
    </p:spTree>
    <p:extLst>
      <p:ext uri="{BB962C8B-B14F-4D97-AF65-F5344CB8AC3E}">
        <p14:creationId xmlns:p14="http://schemas.microsoft.com/office/powerpoint/2010/main" val="1754730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F9FB4-0671-6A4B-A436-97BA0CF6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 through composability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54DF3F-5968-1A45-A517-6DA896BBF068}"/>
              </a:ext>
            </a:extLst>
          </p:cNvPr>
          <p:cNvSpPr txBox="1">
            <a:spLocks/>
          </p:cNvSpPr>
          <p:nvPr/>
        </p:nvSpPr>
        <p:spPr>
          <a:xfrm>
            <a:off x="628650" y="1690689"/>
            <a:ext cx="7886700" cy="451334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specification object to describe what function to synthesize */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spec spec;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spec.set_nr_out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2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b="1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result of synthesis is a Boolean chain (i.e., a multi-level logic network) */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chain c;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b="1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dynamic_truth_table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x(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3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), y(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3 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), z(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3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create_nth_var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x,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0 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create_nth_var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y,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1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create_nth_var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z, </a:t>
            </a:r>
            <a:r>
              <a:rPr lang="en-US" sz="1100" b="1" dirty="0">
                <a:solidFill>
                  <a:srgbClr val="FF83FF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2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b="1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spec[0] = x ^ y ^ z;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spec[1] = </a:t>
            </a:r>
            <a:r>
              <a:rPr lang="en-US" sz="1200" b="1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ternary_majority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x, y, z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b="1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call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with specification */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result = synthesize( spec, c );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C5A443F-2861-1240-B79D-B08EFD5A4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1215411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66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F9FB4-0671-6A4B-A436-97BA0CF6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 through composability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54DF3F-5968-1A45-A517-6DA896BBF068}"/>
              </a:ext>
            </a:extLst>
          </p:cNvPr>
          <p:cNvSpPr txBox="1">
            <a:spLocks/>
          </p:cNvSpPr>
          <p:nvPr/>
        </p:nvSpPr>
        <p:spPr>
          <a:xfrm>
            <a:off x="628650" y="1690689"/>
            <a:ext cx="7886700" cy="451334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custom selection of solver, encoder, and synthesis method */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// SLV_BSAT2, SLV_CMSAT, SLV_GLUCOSE (also SYRUP), SLV_SATOKO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SolverType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solver_type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::SLV_BSAT2;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// ENC_SSV, ENC_MSV, ENC_DITT, ENC_FENCE, ENC_DAG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EncoderType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encoder_type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::ENC_SSV;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// SYNTH_STD, SYNTH_STD_CEGAR, SYNTH_FENCE, SYNTH_FENCE_CEGAR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SynthMethod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synth_method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::SYNTH_STD;</a:t>
            </a:r>
          </a:p>
          <a:p>
            <a:pPr marL="0" indent="0">
              <a:lnSpc>
                <a:spcPct val="70000"/>
              </a:lnSpc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solver =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get_solver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solver_type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encoder =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get_encoder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*solver,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encoder_type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result = synthesize( spec, c, *solver, *encoder,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synth_method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if ( result ==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synth_result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::success 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cout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&lt;&lt; </a:t>
            </a:r>
            <a:r>
              <a:rPr lang="en-US" sz="11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"# Synthesis successful"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&lt;&lt;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endl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c.print_dot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C5A443F-2861-1240-B79D-B08EFD5A4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1215411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97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848B6-A720-B54D-8263-A35EBE63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8F9F8-5F94-E046-BE01-786851784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28" y="1810657"/>
            <a:ext cx="1210866" cy="1614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C461D1-67EE-6547-85CB-EED63CEBF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888" y="1806122"/>
            <a:ext cx="1210866" cy="1619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B79D15-6509-2F4F-BB52-BED0CFC60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348" y="1806122"/>
            <a:ext cx="1215027" cy="1619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32F6B-5644-7349-95CC-6F8AC2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969" y="1806122"/>
            <a:ext cx="1210866" cy="1619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B93443-B46E-A647-8AC3-79CF4D8FB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421" y="4351366"/>
            <a:ext cx="1210866" cy="1612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27D9F1-3F17-D34D-BDFD-4E7927743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1344" y="4343512"/>
            <a:ext cx="1215027" cy="1620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2FC1B0-0E96-C44D-8F9C-116F79EA9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191" y="4351366"/>
            <a:ext cx="1228644" cy="16330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EF5CC4-CBE3-7C4E-AD3B-349328CDB0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50" y="4335595"/>
            <a:ext cx="1228644" cy="16279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CBFFE4-DCC5-A645-99F4-BFC6933E2207}"/>
              </a:ext>
            </a:extLst>
          </p:cNvPr>
          <p:cNvSpPr txBox="1"/>
          <p:nvPr/>
        </p:nvSpPr>
        <p:spPr>
          <a:xfrm>
            <a:off x="218373" y="3512456"/>
            <a:ext cx="206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Giovanni De </a:t>
            </a:r>
            <a:r>
              <a:rPr lang="en-US" dirty="0" err="1"/>
              <a:t>Micheli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A8BD34-9EE9-1A47-9CAE-7303601162F5}"/>
              </a:ext>
            </a:extLst>
          </p:cNvPr>
          <p:cNvSpPr txBox="1"/>
          <p:nvPr/>
        </p:nvSpPr>
        <p:spPr>
          <a:xfrm>
            <a:off x="2561162" y="3512456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Mathias </a:t>
            </a:r>
            <a:r>
              <a:rPr lang="en-US" dirty="0" err="1"/>
              <a:t>Soeken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1AED0D-04B1-BB46-9930-716D0F3B465B}"/>
              </a:ext>
            </a:extLst>
          </p:cNvPr>
          <p:cNvSpPr txBox="1"/>
          <p:nvPr/>
        </p:nvSpPr>
        <p:spPr>
          <a:xfrm>
            <a:off x="4857814" y="3507921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Heinz </a:t>
            </a:r>
            <a:r>
              <a:rPr lang="en-US" dirty="0" err="1"/>
              <a:t>Riener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1BC41F-F13A-0D42-9504-BCD99A985FD0}"/>
              </a:ext>
            </a:extLst>
          </p:cNvPr>
          <p:cNvSpPr txBox="1"/>
          <p:nvPr/>
        </p:nvSpPr>
        <p:spPr>
          <a:xfrm>
            <a:off x="6909198" y="3507921"/>
            <a:ext cx="154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Eleonora Testa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06E17F-29F5-C84C-ADAA-3350F47D0D57}"/>
              </a:ext>
            </a:extLst>
          </p:cNvPr>
          <p:cNvSpPr txBox="1"/>
          <p:nvPr/>
        </p:nvSpPr>
        <p:spPr>
          <a:xfrm>
            <a:off x="315474" y="6004088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Winston </a:t>
            </a:r>
            <a:r>
              <a:rPr lang="en-US" dirty="0" err="1"/>
              <a:t>Haaswijk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A0AC39-B019-604D-929D-B7DA212D23EB}"/>
              </a:ext>
            </a:extLst>
          </p:cNvPr>
          <p:cNvSpPr txBox="1"/>
          <p:nvPr/>
        </p:nvSpPr>
        <p:spPr>
          <a:xfrm>
            <a:off x="2751465" y="6012005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Giulia </a:t>
            </a:r>
            <a:r>
              <a:rPr lang="en-US" dirty="0" err="1"/>
              <a:t>Meuli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120D8E-A9C6-EC49-8C1D-39F3849F9E3E}"/>
              </a:ext>
            </a:extLst>
          </p:cNvPr>
          <p:cNvSpPr txBox="1"/>
          <p:nvPr/>
        </p:nvSpPr>
        <p:spPr>
          <a:xfrm>
            <a:off x="4808827" y="6008065"/>
            <a:ext cx="152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Bruno Schmitt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EB348B-978F-1A41-B6B0-C7DD56BB8866}"/>
              </a:ext>
            </a:extLst>
          </p:cNvPr>
          <p:cNvSpPr txBox="1"/>
          <p:nvPr/>
        </p:nvSpPr>
        <p:spPr>
          <a:xfrm>
            <a:off x="6741821" y="5992620"/>
            <a:ext cx="190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Fereshte Mozafari</a:t>
            </a:r>
          </a:p>
        </p:txBody>
      </p:sp>
    </p:spTree>
    <p:extLst>
      <p:ext uri="{BB962C8B-B14F-4D97-AF65-F5344CB8AC3E}">
        <p14:creationId xmlns:p14="http://schemas.microsoft.com/office/powerpoint/2010/main" val="3069654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B9FD-4FFB-0945-9593-DFFD62A0F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EPFL Logic Synthesis Libraries: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0747E-189F-3B4E-8032-3526FC495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 well-understood and often used algorithms into separate small and dedicated libraries</a:t>
            </a:r>
          </a:p>
          <a:p>
            <a:r>
              <a:rPr lang="en-US" dirty="0"/>
              <a:t>Use documentation, testing, micro-benchmarking, continuous integration, and version control from the very beginning</a:t>
            </a:r>
          </a:p>
          <a:p>
            <a:r>
              <a:rPr lang="en-US" dirty="0"/>
              <a:t>Avoid dependencies (except for other small and lightweight libraries)</a:t>
            </a:r>
          </a:p>
          <a:p>
            <a:r>
              <a:rPr lang="en-US" dirty="0"/>
              <a:t>Open source to share with others!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0E9B1-A366-AD42-83B1-4592300E065D}"/>
              </a:ext>
            </a:extLst>
          </p:cNvPr>
          <p:cNvSpPr txBox="1"/>
          <p:nvPr/>
        </p:nvSpPr>
        <p:spPr>
          <a:xfrm>
            <a:off x="5079939" y="6122945"/>
            <a:ext cx="406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https://github.com/lsils/lstools-showcase</a:t>
            </a:r>
            <a:endParaRPr lang="en-US" dirty="0"/>
          </a:p>
          <a:p>
            <a:r>
              <a:rPr lang="en-US" dirty="0"/>
              <a:t>★ Star and fork us on GitHub!</a:t>
            </a:r>
          </a:p>
        </p:txBody>
      </p:sp>
    </p:spTree>
    <p:extLst>
      <p:ext uri="{BB962C8B-B14F-4D97-AF65-F5344CB8AC3E}">
        <p14:creationId xmlns:p14="http://schemas.microsoft.com/office/powerpoint/2010/main" val="930531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86EB4-9DFD-724E-932F-228CA4FA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Logic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5C505-9711-A94E-BD68-BCD5C5FA8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Logic synthesis deals with finding a logic circuits of a Boolean function </a:t>
            </a:r>
            <a:r>
              <a:rPr lang="en-US" sz="2400" dirty="0" err="1"/>
              <a:t>wrt</a:t>
            </a:r>
            <a:r>
              <a:rPr lang="en-US" sz="2400" dirty="0"/>
              <a:t>. a cost function (number of gates, depth of the circuit) </a:t>
            </a:r>
          </a:p>
          <a:p>
            <a:r>
              <a:rPr lang="en-US" sz="2400" dirty="0"/>
              <a:t>Algorithms use </a:t>
            </a:r>
            <a:r>
              <a:rPr lang="en-US" sz="2400" dirty="0">
                <a:solidFill>
                  <a:srgbClr val="0070C0"/>
                </a:solidFill>
              </a:rPr>
              <a:t>multi-level logic representations</a:t>
            </a:r>
          </a:p>
          <a:p>
            <a:r>
              <a:rPr lang="en-US" sz="2400" dirty="0"/>
              <a:t>Good trade-off between quality and performance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Examples</a:t>
            </a:r>
            <a:r>
              <a:rPr lang="en-US" sz="2400" dirty="0"/>
              <a:t>:</a:t>
            </a:r>
          </a:p>
          <a:p>
            <a:pPr lvl="1"/>
            <a:r>
              <a:rPr lang="en-US" sz="2000" dirty="0"/>
              <a:t>AIGs: AND nodes + complementary edges [TCAD02]</a:t>
            </a:r>
          </a:p>
          <a:p>
            <a:pPr lvl="1"/>
            <a:r>
              <a:rPr lang="en-US" sz="2000" dirty="0"/>
              <a:t>MIGs: MAJ3-nodes + complementary edges [DAC14]</a:t>
            </a:r>
          </a:p>
          <a:p>
            <a:pPr lvl="1"/>
            <a:r>
              <a:rPr lang="en-US" sz="2000" dirty="0"/>
              <a:t>XAGs: AIG + XOR gates [DDECS17]</a:t>
            </a:r>
          </a:p>
          <a:p>
            <a:pPr lvl="1"/>
            <a:r>
              <a:rPr lang="en-US" sz="2000" dirty="0"/>
              <a:t>XMGs: MIG + XOR gates [ASPDAC17]</a:t>
            </a:r>
          </a:p>
          <a:p>
            <a:pPr lvl="1"/>
            <a:r>
              <a:rPr lang="en-US" sz="2000" dirty="0"/>
              <a:t>Others logic representations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D754032-D1DF-E842-ABB6-EE23EC4C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184" y="552629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08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80178-15B9-EC40-A3C5-E5D467E7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Multi-level logic representations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CB47386-ABC8-214E-913D-294288B464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72713"/>
                <a:ext cx="6003533" cy="30520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1800" dirty="0">
                    <a:solidFill>
                      <a:srgbClr val="0070C0"/>
                    </a:solidFill>
                  </a:rPr>
                  <a:t>Example: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prime</m:t>
                        </m:r>
                      </m:e>
                      <m:sub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,…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prime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CB47386-ABC8-214E-913D-294288B464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72713"/>
                <a:ext cx="6003533" cy="305202"/>
              </a:xfrm>
              <a:blipFill>
                <a:blip r:embed="rId3"/>
                <a:stretch>
                  <a:fillRect l="-634" t="-2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20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80178-15B9-EC40-A3C5-E5D467E7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Multi-level logic representations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CB47386-ABC8-214E-913D-294288B464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72713"/>
                <a:ext cx="6003533" cy="30520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1800" dirty="0">
                    <a:solidFill>
                      <a:srgbClr val="0070C0"/>
                    </a:solidFill>
                  </a:rPr>
                  <a:t>Example: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prime</m:t>
                        </m:r>
                      </m:e>
                      <m:sub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,…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prime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CB47386-ABC8-214E-913D-294288B464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72713"/>
                <a:ext cx="6003533" cy="305202"/>
              </a:xfrm>
              <a:blipFill>
                <a:blip r:embed="rId3"/>
                <a:stretch>
                  <a:fillRect l="-634" t="-2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1E0BF85-9CC1-464B-9B24-275C9D686574}"/>
              </a:ext>
            </a:extLst>
          </p:cNvPr>
          <p:cNvSpPr txBox="1"/>
          <p:nvPr/>
        </p:nvSpPr>
        <p:spPr>
          <a:xfrm>
            <a:off x="3039323" y="2006221"/>
            <a:ext cx="4187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2</a:t>
            </a:r>
          </a:p>
          <a:p>
            <a:pPr algn="r"/>
            <a:r>
              <a:rPr lang="en-US" dirty="0"/>
              <a:t>3</a:t>
            </a:r>
          </a:p>
          <a:p>
            <a:pPr algn="r"/>
            <a:r>
              <a:rPr lang="en-US" dirty="0"/>
              <a:t>4</a:t>
            </a:r>
          </a:p>
          <a:p>
            <a:pPr algn="r"/>
            <a:r>
              <a:rPr lang="en-US" dirty="0"/>
              <a:t>5</a:t>
            </a:r>
          </a:p>
          <a:p>
            <a:pPr algn="r"/>
            <a:r>
              <a:rPr lang="en-US" dirty="0"/>
              <a:t>6</a:t>
            </a:r>
          </a:p>
          <a:p>
            <a:pPr algn="r"/>
            <a:r>
              <a:rPr lang="en-US" dirty="0"/>
              <a:t>7</a:t>
            </a:r>
          </a:p>
          <a:p>
            <a:pPr algn="r"/>
            <a:r>
              <a:rPr lang="en-US" dirty="0"/>
              <a:t>8</a:t>
            </a:r>
          </a:p>
          <a:p>
            <a:pPr algn="r"/>
            <a:r>
              <a:rPr lang="en-US" dirty="0"/>
              <a:t>9</a:t>
            </a:r>
          </a:p>
          <a:p>
            <a:pPr algn="r"/>
            <a:r>
              <a:rPr lang="en-US" dirty="0"/>
              <a:t>10</a:t>
            </a:r>
          </a:p>
          <a:p>
            <a:pPr algn="r"/>
            <a:r>
              <a:rPr lang="en-US" dirty="0"/>
              <a:t>11</a:t>
            </a:r>
          </a:p>
          <a:p>
            <a:pPr algn="r"/>
            <a:r>
              <a:rPr lang="en-US" dirty="0"/>
              <a:t>12</a:t>
            </a:r>
          </a:p>
          <a:p>
            <a:pPr algn="r"/>
            <a:r>
              <a:rPr lang="en-US" dirty="0"/>
              <a:t>13</a:t>
            </a:r>
          </a:p>
          <a:p>
            <a:pPr algn="r"/>
            <a:r>
              <a:rPr lang="en-US" dirty="0"/>
              <a:t>14</a:t>
            </a:r>
          </a:p>
          <a:p>
            <a:pPr algn="r"/>
            <a:r>
              <a:rPr lang="en-US" dirty="0"/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1FE67-F154-744B-8E4F-45409091588A}"/>
              </a:ext>
            </a:extLst>
          </p:cNvPr>
          <p:cNvSpPr txBox="1"/>
          <p:nvPr/>
        </p:nvSpPr>
        <p:spPr>
          <a:xfrm>
            <a:off x="931107" y="2006221"/>
            <a:ext cx="41876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16</a:t>
            </a:r>
          </a:p>
          <a:p>
            <a:pPr algn="r"/>
            <a:r>
              <a:rPr lang="en-US" dirty="0"/>
              <a:t>17</a:t>
            </a:r>
          </a:p>
          <a:p>
            <a:pPr algn="r"/>
            <a:r>
              <a:rPr lang="en-US" dirty="0"/>
              <a:t>18</a:t>
            </a:r>
          </a:p>
          <a:p>
            <a:pPr algn="r"/>
            <a:r>
              <a:rPr lang="en-US" dirty="0"/>
              <a:t>19</a:t>
            </a:r>
          </a:p>
          <a:p>
            <a:pPr algn="r"/>
            <a:r>
              <a:rPr lang="en-US" dirty="0"/>
              <a:t>20</a:t>
            </a:r>
          </a:p>
          <a:p>
            <a:pPr algn="r"/>
            <a:r>
              <a:rPr lang="en-US" dirty="0"/>
              <a:t>21</a:t>
            </a:r>
          </a:p>
          <a:p>
            <a:pPr algn="r"/>
            <a:r>
              <a:rPr lang="en-US" dirty="0"/>
              <a:t>22</a:t>
            </a:r>
          </a:p>
          <a:p>
            <a:pPr algn="r"/>
            <a:r>
              <a:rPr lang="en-US" dirty="0"/>
              <a:t>23</a:t>
            </a:r>
          </a:p>
          <a:p>
            <a:pPr algn="r"/>
            <a:r>
              <a:rPr lang="en-US" dirty="0"/>
              <a:t>24</a:t>
            </a:r>
          </a:p>
          <a:p>
            <a:pPr algn="r"/>
            <a:r>
              <a:rPr lang="en-US" dirty="0"/>
              <a:t>25</a:t>
            </a:r>
          </a:p>
          <a:p>
            <a:pPr algn="r"/>
            <a:r>
              <a:rPr lang="en-US" dirty="0"/>
              <a:t>26</a:t>
            </a:r>
          </a:p>
          <a:p>
            <a:pPr algn="r"/>
            <a:r>
              <a:rPr lang="en-US" dirty="0"/>
              <a:t>27</a:t>
            </a:r>
          </a:p>
          <a:p>
            <a:pPr algn="r"/>
            <a:r>
              <a:rPr lang="en-US" dirty="0"/>
              <a:t>28</a:t>
            </a:r>
          </a:p>
          <a:p>
            <a:pPr algn="r"/>
            <a:r>
              <a:rPr lang="en-US" dirty="0"/>
              <a:t>29</a:t>
            </a:r>
          </a:p>
          <a:p>
            <a:pPr algn="r"/>
            <a:r>
              <a:rPr lang="en-US" dirty="0"/>
              <a:t>30</a:t>
            </a:r>
          </a:p>
          <a:p>
            <a:pPr algn="r"/>
            <a:r>
              <a:rPr lang="en-US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930667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80178-15B9-EC40-A3C5-E5D467E7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Multi-level logic representations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CB47386-ABC8-214E-913D-294288B464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72713"/>
                <a:ext cx="6003533" cy="30520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1800" dirty="0">
                    <a:solidFill>
                      <a:srgbClr val="0070C0"/>
                    </a:solidFill>
                  </a:rPr>
                  <a:t>Example: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prime</m:t>
                        </m:r>
                      </m:e>
                      <m:sub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,…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prime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CB47386-ABC8-214E-913D-294288B464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72713"/>
                <a:ext cx="6003533" cy="305202"/>
              </a:xfrm>
              <a:blipFill>
                <a:blip r:embed="rId3"/>
                <a:stretch>
                  <a:fillRect l="-634" t="-2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1E0BF85-9CC1-464B-9B24-275C9D686574}"/>
              </a:ext>
            </a:extLst>
          </p:cNvPr>
          <p:cNvSpPr txBox="1"/>
          <p:nvPr/>
        </p:nvSpPr>
        <p:spPr>
          <a:xfrm>
            <a:off x="3039323" y="2006221"/>
            <a:ext cx="4187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2</a:t>
            </a:r>
          </a:p>
          <a:p>
            <a:pPr algn="r"/>
            <a:r>
              <a:rPr lang="en-US" dirty="0"/>
              <a:t>3</a:t>
            </a:r>
          </a:p>
          <a:p>
            <a:pPr algn="r"/>
            <a:r>
              <a:rPr lang="en-US" dirty="0"/>
              <a:t>4</a:t>
            </a:r>
          </a:p>
          <a:p>
            <a:pPr algn="r"/>
            <a:r>
              <a:rPr lang="en-US" dirty="0"/>
              <a:t>5</a:t>
            </a:r>
          </a:p>
          <a:p>
            <a:pPr algn="r"/>
            <a:r>
              <a:rPr lang="en-US" dirty="0"/>
              <a:t>6</a:t>
            </a:r>
          </a:p>
          <a:p>
            <a:pPr algn="r"/>
            <a:r>
              <a:rPr lang="en-US" dirty="0"/>
              <a:t>7</a:t>
            </a:r>
          </a:p>
          <a:p>
            <a:pPr algn="r"/>
            <a:r>
              <a:rPr lang="en-US" dirty="0"/>
              <a:t>8</a:t>
            </a:r>
          </a:p>
          <a:p>
            <a:pPr algn="r"/>
            <a:r>
              <a:rPr lang="en-US" dirty="0"/>
              <a:t>9</a:t>
            </a:r>
          </a:p>
          <a:p>
            <a:pPr algn="r"/>
            <a:r>
              <a:rPr lang="en-US" dirty="0"/>
              <a:t>10</a:t>
            </a:r>
          </a:p>
          <a:p>
            <a:pPr algn="r"/>
            <a:r>
              <a:rPr lang="en-US" dirty="0"/>
              <a:t>11</a:t>
            </a:r>
          </a:p>
          <a:p>
            <a:pPr algn="r"/>
            <a:r>
              <a:rPr lang="en-US" dirty="0"/>
              <a:t>12</a:t>
            </a:r>
          </a:p>
          <a:p>
            <a:pPr algn="r"/>
            <a:r>
              <a:rPr lang="en-US" dirty="0"/>
              <a:t>13</a:t>
            </a:r>
          </a:p>
          <a:p>
            <a:pPr algn="r"/>
            <a:r>
              <a:rPr lang="en-US" dirty="0"/>
              <a:t>14</a:t>
            </a:r>
          </a:p>
          <a:p>
            <a:pPr algn="r"/>
            <a:r>
              <a:rPr lang="en-US" dirty="0"/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1FE67-F154-744B-8E4F-45409091588A}"/>
              </a:ext>
            </a:extLst>
          </p:cNvPr>
          <p:cNvSpPr txBox="1"/>
          <p:nvPr/>
        </p:nvSpPr>
        <p:spPr>
          <a:xfrm>
            <a:off x="931107" y="2006221"/>
            <a:ext cx="41876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16</a:t>
            </a:r>
          </a:p>
          <a:p>
            <a:pPr algn="r"/>
            <a:r>
              <a:rPr lang="en-US" dirty="0"/>
              <a:t>17</a:t>
            </a:r>
          </a:p>
          <a:p>
            <a:pPr algn="r"/>
            <a:r>
              <a:rPr lang="en-US" dirty="0"/>
              <a:t>18</a:t>
            </a:r>
          </a:p>
          <a:p>
            <a:pPr algn="r"/>
            <a:r>
              <a:rPr lang="en-US" dirty="0"/>
              <a:t>19</a:t>
            </a:r>
          </a:p>
          <a:p>
            <a:pPr algn="r"/>
            <a:r>
              <a:rPr lang="en-US" dirty="0"/>
              <a:t>20</a:t>
            </a:r>
          </a:p>
          <a:p>
            <a:pPr algn="r"/>
            <a:r>
              <a:rPr lang="en-US" dirty="0"/>
              <a:t>21</a:t>
            </a:r>
          </a:p>
          <a:p>
            <a:pPr algn="r"/>
            <a:r>
              <a:rPr lang="en-US" dirty="0"/>
              <a:t>22</a:t>
            </a:r>
          </a:p>
          <a:p>
            <a:pPr algn="r"/>
            <a:r>
              <a:rPr lang="en-US" dirty="0"/>
              <a:t>23</a:t>
            </a:r>
          </a:p>
          <a:p>
            <a:pPr algn="r"/>
            <a:r>
              <a:rPr lang="en-US" dirty="0"/>
              <a:t>24</a:t>
            </a:r>
          </a:p>
          <a:p>
            <a:pPr algn="r"/>
            <a:r>
              <a:rPr lang="en-US" dirty="0"/>
              <a:t>25</a:t>
            </a:r>
          </a:p>
          <a:p>
            <a:pPr algn="r"/>
            <a:r>
              <a:rPr lang="en-US" dirty="0"/>
              <a:t>26</a:t>
            </a:r>
          </a:p>
          <a:p>
            <a:pPr algn="r"/>
            <a:r>
              <a:rPr lang="en-US" dirty="0"/>
              <a:t>27</a:t>
            </a:r>
          </a:p>
          <a:p>
            <a:pPr algn="r"/>
            <a:r>
              <a:rPr lang="en-US" dirty="0"/>
              <a:t>28</a:t>
            </a:r>
          </a:p>
          <a:p>
            <a:pPr algn="r"/>
            <a:r>
              <a:rPr lang="en-US" dirty="0"/>
              <a:t>29</a:t>
            </a:r>
          </a:p>
          <a:p>
            <a:pPr algn="r"/>
            <a:r>
              <a:rPr lang="en-US" dirty="0"/>
              <a:t>30</a:t>
            </a:r>
          </a:p>
          <a:p>
            <a:pPr algn="r"/>
            <a:r>
              <a:rPr lang="en-US" dirty="0"/>
              <a:t>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D9513-E462-2648-96CA-F64F5911E589}"/>
              </a:ext>
            </a:extLst>
          </p:cNvPr>
          <p:cNvSpPr txBox="1"/>
          <p:nvPr/>
        </p:nvSpPr>
        <p:spPr>
          <a:xfrm>
            <a:off x="3458027" y="2006221"/>
            <a:ext cx="3016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24DDE-B22F-A34F-90AF-38C6B34A31D0}"/>
              </a:ext>
            </a:extLst>
          </p:cNvPr>
          <p:cNvSpPr txBox="1"/>
          <p:nvPr/>
        </p:nvSpPr>
        <p:spPr>
          <a:xfrm>
            <a:off x="1349876" y="2006221"/>
            <a:ext cx="3016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4944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80178-15B9-EC40-A3C5-E5D467E7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Multi-level logic representations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CB47386-ABC8-214E-913D-294288B464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72713"/>
                <a:ext cx="6003533" cy="30520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1800" dirty="0">
                    <a:solidFill>
                      <a:srgbClr val="0070C0"/>
                    </a:solidFill>
                  </a:rPr>
                  <a:t>Example: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prime</m:t>
                        </m:r>
                      </m:e>
                      <m:sub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,…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prime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CB47386-ABC8-214E-913D-294288B464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72713"/>
                <a:ext cx="6003533" cy="305202"/>
              </a:xfrm>
              <a:blipFill>
                <a:blip r:embed="rId3"/>
                <a:stretch>
                  <a:fillRect l="-634" t="-2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1E0BF85-9CC1-464B-9B24-275C9D686574}"/>
              </a:ext>
            </a:extLst>
          </p:cNvPr>
          <p:cNvSpPr txBox="1"/>
          <p:nvPr/>
        </p:nvSpPr>
        <p:spPr>
          <a:xfrm>
            <a:off x="3039323" y="2006221"/>
            <a:ext cx="4187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2</a:t>
            </a:r>
          </a:p>
          <a:p>
            <a:pPr algn="r"/>
            <a:r>
              <a:rPr lang="en-US" dirty="0"/>
              <a:t>3</a:t>
            </a:r>
          </a:p>
          <a:p>
            <a:pPr algn="r"/>
            <a:r>
              <a:rPr lang="en-US" dirty="0"/>
              <a:t>4</a:t>
            </a:r>
          </a:p>
          <a:p>
            <a:pPr algn="r"/>
            <a:r>
              <a:rPr lang="en-US" dirty="0"/>
              <a:t>5</a:t>
            </a:r>
          </a:p>
          <a:p>
            <a:pPr algn="r"/>
            <a:r>
              <a:rPr lang="en-US" dirty="0"/>
              <a:t>6</a:t>
            </a:r>
          </a:p>
          <a:p>
            <a:pPr algn="r"/>
            <a:r>
              <a:rPr lang="en-US" dirty="0"/>
              <a:t>7</a:t>
            </a:r>
          </a:p>
          <a:p>
            <a:pPr algn="r"/>
            <a:r>
              <a:rPr lang="en-US" dirty="0"/>
              <a:t>8</a:t>
            </a:r>
          </a:p>
          <a:p>
            <a:pPr algn="r"/>
            <a:r>
              <a:rPr lang="en-US" dirty="0"/>
              <a:t>9</a:t>
            </a:r>
          </a:p>
          <a:p>
            <a:pPr algn="r"/>
            <a:r>
              <a:rPr lang="en-US" dirty="0"/>
              <a:t>10</a:t>
            </a:r>
          </a:p>
          <a:p>
            <a:pPr algn="r"/>
            <a:r>
              <a:rPr lang="en-US" dirty="0"/>
              <a:t>11</a:t>
            </a:r>
          </a:p>
          <a:p>
            <a:pPr algn="r"/>
            <a:r>
              <a:rPr lang="en-US" dirty="0"/>
              <a:t>12</a:t>
            </a:r>
          </a:p>
          <a:p>
            <a:pPr algn="r"/>
            <a:r>
              <a:rPr lang="en-US" dirty="0"/>
              <a:t>13</a:t>
            </a:r>
          </a:p>
          <a:p>
            <a:pPr algn="r"/>
            <a:r>
              <a:rPr lang="en-US" dirty="0"/>
              <a:t>14</a:t>
            </a:r>
          </a:p>
          <a:p>
            <a:pPr algn="r"/>
            <a:r>
              <a:rPr lang="en-US" dirty="0"/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1FE67-F154-744B-8E4F-45409091588A}"/>
              </a:ext>
            </a:extLst>
          </p:cNvPr>
          <p:cNvSpPr txBox="1"/>
          <p:nvPr/>
        </p:nvSpPr>
        <p:spPr>
          <a:xfrm>
            <a:off x="931107" y="2006221"/>
            <a:ext cx="41876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16</a:t>
            </a:r>
          </a:p>
          <a:p>
            <a:pPr algn="r"/>
            <a:r>
              <a:rPr lang="en-US" dirty="0"/>
              <a:t>17</a:t>
            </a:r>
          </a:p>
          <a:p>
            <a:pPr algn="r"/>
            <a:r>
              <a:rPr lang="en-US" dirty="0"/>
              <a:t>18</a:t>
            </a:r>
          </a:p>
          <a:p>
            <a:pPr algn="r"/>
            <a:r>
              <a:rPr lang="en-US" dirty="0"/>
              <a:t>19</a:t>
            </a:r>
          </a:p>
          <a:p>
            <a:pPr algn="r"/>
            <a:r>
              <a:rPr lang="en-US" dirty="0"/>
              <a:t>20</a:t>
            </a:r>
          </a:p>
          <a:p>
            <a:pPr algn="r"/>
            <a:r>
              <a:rPr lang="en-US" dirty="0"/>
              <a:t>21</a:t>
            </a:r>
          </a:p>
          <a:p>
            <a:pPr algn="r"/>
            <a:r>
              <a:rPr lang="en-US" dirty="0"/>
              <a:t>22</a:t>
            </a:r>
          </a:p>
          <a:p>
            <a:pPr algn="r"/>
            <a:r>
              <a:rPr lang="en-US" dirty="0"/>
              <a:t>23</a:t>
            </a:r>
          </a:p>
          <a:p>
            <a:pPr algn="r"/>
            <a:r>
              <a:rPr lang="en-US" dirty="0"/>
              <a:t>24</a:t>
            </a:r>
          </a:p>
          <a:p>
            <a:pPr algn="r"/>
            <a:r>
              <a:rPr lang="en-US" dirty="0"/>
              <a:t>25</a:t>
            </a:r>
          </a:p>
          <a:p>
            <a:pPr algn="r"/>
            <a:r>
              <a:rPr lang="en-US" dirty="0"/>
              <a:t>26</a:t>
            </a:r>
          </a:p>
          <a:p>
            <a:pPr algn="r"/>
            <a:r>
              <a:rPr lang="en-US" dirty="0"/>
              <a:t>27</a:t>
            </a:r>
          </a:p>
          <a:p>
            <a:pPr algn="r"/>
            <a:r>
              <a:rPr lang="en-US" dirty="0"/>
              <a:t>28</a:t>
            </a:r>
          </a:p>
          <a:p>
            <a:pPr algn="r"/>
            <a:r>
              <a:rPr lang="en-US" dirty="0"/>
              <a:t>29</a:t>
            </a:r>
          </a:p>
          <a:p>
            <a:pPr algn="r"/>
            <a:r>
              <a:rPr lang="en-US" dirty="0"/>
              <a:t>30</a:t>
            </a:r>
          </a:p>
          <a:p>
            <a:pPr algn="r"/>
            <a:r>
              <a:rPr lang="en-US" dirty="0"/>
              <a:t>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D9513-E462-2648-96CA-F64F5911E589}"/>
              </a:ext>
            </a:extLst>
          </p:cNvPr>
          <p:cNvSpPr txBox="1"/>
          <p:nvPr/>
        </p:nvSpPr>
        <p:spPr>
          <a:xfrm>
            <a:off x="3458027" y="2006221"/>
            <a:ext cx="3016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24DDE-B22F-A34F-90AF-38C6B34A31D0}"/>
              </a:ext>
            </a:extLst>
          </p:cNvPr>
          <p:cNvSpPr txBox="1"/>
          <p:nvPr/>
        </p:nvSpPr>
        <p:spPr>
          <a:xfrm>
            <a:off x="1349876" y="2006221"/>
            <a:ext cx="3016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845B37-4C45-8941-AAB1-960F6E8BB23D}"/>
              </a:ext>
            </a:extLst>
          </p:cNvPr>
          <p:cNvCxnSpPr/>
          <p:nvPr/>
        </p:nvCxnSpPr>
        <p:spPr>
          <a:xfrm flipV="1">
            <a:off x="1692505" y="2101755"/>
            <a:ext cx="0" cy="428539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C72CC3-987E-7A42-B885-E062A62F1593}"/>
              </a:ext>
            </a:extLst>
          </p:cNvPr>
          <p:cNvCxnSpPr/>
          <p:nvPr/>
        </p:nvCxnSpPr>
        <p:spPr>
          <a:xfrm flipV="1">
            <a:off x="3823280" y="2101755"/>
            <a:ext cx="0" cy="428539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Brace 7">
            <a:extLst>
              <a:ext uri="{FF2B5EF4-FFF2-40B4-BE49-F238E27FC236}">
                <a16:creationId xmlns:a16="http://schemas.microsoft.com/office/drawing/2014/main" id="{5C2E5D18-1D67-0E4A-BE74-C994040FB69C}"/>
              </a:ext>
            </a:extLst>
          </p:cNvPr>
          <p:cNvSpPr/>
          <p:nvPr/>
        </p:nvSpPr>
        <p:spPr>
          <a:xfrm>
            <a:off x="1910684" y="2101755"/>
            <a:ext cx="232012" cy="428539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C79201-2CE3-5346-B0B0-3F4727891BFC}"/>
              </a:ext>
            </a:extLst>
          </p:cNvPr>
          <p:cNvSpPr txBox="1"/>
          <p:nvPr/>
        </p:nvSpPr>
        <p:spPr>
          <a:xfrm>
            <a:off x="2246503" y="4059787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a08a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3B76FC-BF6E-0144-9745-EFFE79D30C6B}"/>
              </a:ext>
            </a:extLst>
          </p:cNvPr>
          <p:cNvSpPr/>
          <p:nvPr/>
        </p:nvSpPr>
        <p:spPr>
          <a:xfrm>
            <a:off x="1336228" y="5363571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E54599-53E6-4E49-B9F6-3B23A83B67C7}"/>
              </a:ext>
            </a:extLst>
          </p:cNvPr>
          <p:cNvSpPr/>
          <p:nvPr/>
        </p:nvSpPr>
        <p:spPr>
          <a:xfrm>
            <a:off x="1338502" y="4274021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07B1A2-A4A2-E44D-A1CC-8A786CADA097}"/>
              </a:ext>
            </a:extLst>
          </p:cNvPr>
          <p:cNvSpPr/>
          <p:nvPr/>
        </p:nvSpPr>
        <p:spPr>
          <a:xfrm>
            <a:off x="1340776" y="3184467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01B936-587F-C946-ABAA-B9320E2D169E}"/>
              </a:ext>
            </a:extLst>
          </p:cNvPr>
          <p:cNvSpPr/>
          <p:nvPr/>
        </p:nvSpPr>
        <p:spPr>
          <a:xfrm>
            <a:off x="1343050" y="2094917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5C6275-9A3D-B246-84B6-4C4E16682906}"/>
              </a:ext>
            </a:extLst>
          </p:cNvPr>
          <p:cNvSpPr/>
          <p:nvPr/>
        </p:nvSpPr>
        <p:spPr>
          <a:xfrm>
            <a:off x="3444808" y="2094912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5E047C-A6DC-F247-81CF-585CA015623C}"/>
              </a:ext>
            </a:extLst>
          </p:cNvPr>
          <p:cNvSpPr/>
          <p:nvPr/>
        </p:nvSpPr>
        <p:spPr>
          <a:xfrm>
            <a:off x="3447082" y="3175364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FB791B-40A7-6248-8E79-070A4EC1FDDB}"/>
              </a:ext>
            </a:extLst>
          </p:cNvPr>
          <p:cNvSpPr/>
          <p:nvPr/>
        </p:nvSpPr>
        <p:spPr>
          <a:xfrm>
            <a:off x="3449356" y="4269464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CEC50C-5F1D-5545-8ECE-0E2B93C771D1}"/>
              </a:ext>
            </a:extLst>
          </p:cNvPr>
          <p:cNvSpPr/>
          <p:nvPr/>
        </p:nvSpPr>
        <p:spPr>
          <a:xfrm>
            <a:off x="3451631" y="5363560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31153F-DFCF-FF40-8095-2F76A0ADEB5A}"/>
              </a:ext>
            </a:extLst>
          </p:cNvPr>
          <p:cNvSpPr txBox="1"/>
          <p:nvPr/>
        </p:nvSpPr>
        <p:spPr>
          <a:xfrm>
            <a:off x="4354654" y="4059787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28ac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6D78B6F5-0911-AE48-B344-2A75F2944D0F}"/>
              </a:ext>
            </a:extLst>
          </p:cNvPr>
          <p:cNvSpPr/>
          <p:nvPr/>
        </p:nvSpPr>
        <p:spPr>
          <a:xfrm>
            <a:off x="4042172" y="2129040"/>
            <a:ext cx="232012" cy="428539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3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80178-15B9-EC40-A3C5-E5D467E7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Multi-level logic representations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CB47386-ABC8-214E-913D-294288B464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72713"/>
                <a:ext cx="6003533" cy="30520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1800" dirty="0">
                    <a:solidFill>
                      <a:srgbClr val="0070C0"/>
                    </a:solidFill>
                  </a:rPr>
                  <a:t>Example: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prime</m:t>
                        </m:r>
                      </m:e>
                      <m:sub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,…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prime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CB47386-ABC8-214E-913D-294288B464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72713"/>
                <a:ext cx="6003533" cy="305202"/>
              </a:xfrm>
              <a:blipFill>
                <a:blip r:embed="rId3"/>
                <a:stretch>
                  <a:fillRect l="-634" t="-2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1E0BF85-9CC1-464B-9B24-275C9D686574}"/>
              </a:ext>
            </a:extLst>
          </p:cNvPr>
          <p:cNvSpPr txBox="1"/>
          <p:nvPr/>
        </p:nvSpPr>
        <p:spPr>
          <a:xfrm>
            <a:off x="3039323" y="2006221"/>
            <a:ext cx="4187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2</a:t>
            </a:r>
          </a:p>
          <a:p>
            <a:pPr algn="r"/>
            <a:r>
              <a:rPr lang="en-US" dirty="0"/>
              <a:t>3</a:t>
            </a:r>
          </a:p>
          <a:p>
            <a:pPr algn="r"/>
            <a:r>
              <a:rPr lang="en-US" dirty="0"/>
              <a:t>4</a:t>
            </a:r>
          </a:p>
          <a:p>
            <a:pPr algn="r"/>
            <a:r>
              <a:rPr lang="en-US" dirty="0"/>
              <a:t>5</a:t>
            </a:r>
          </a:p>
          <a:p>
            <a:pPr algn="r"/>
            <a:r>
              <a:rPr lang="en-US" dirty="0"/>
              <a:t>6</a:t>
            </a:r>
          </a:p>
          <a:p>
            <a:pPr algn="r"/>
            <a:r>
              <a:rPr lang="en-US" dirty="0"/>
              <a:t>7</a:t>
            </a:r>
          </a:p>
          <a:p>
            <a:pPr algn="r"/>
            <a:r>
              <a:rPr lang="en-US" dirty="0"/>
              <a:t>8</a:t>
            </a:r>
          </a:p>
          <a:p>
            <a:pPr algn="r"/>
            <a:r>
              <a:rPr lang="en-US" dirty="0"/>
              <a:t>9</a:t>
            </a:r>
          </a:p>
          <a:p>
            <a:pPr algn="r"/>
            <a:r>
              <a:rPr lang="en-US" dirty="0"/>
              <a:t>10</a:t>
            </a:r>
          </a:p>
          <a:p>
            <a:pPr algn="r"/>
            <a:r>
              <a:rPr lang="en-US" dirty="0"/>
              <a:t>11</a:t>
            </a:r>
          </a:p>
          <a:p>
            <a:pPr algn="r"/>
            <a:r>
              <a:rPr lang="en-US" dirty="0"/>
              <a:t>12</a:t>
            </a:r>
          </a:p>
          <a:p>
            <a:pPr algn="r"/>
            <a:r>
              <a:rPr lang="en-US" dirty="0"/>
              <a:t>13</a:t>
            </a:r>
          </a:p>
          <a:p>
            <a:pPr algn="r"/>
            <a:r>
              <a:rPr lang="en-US" dirty="0"/>
              <a:t>14</a:t>
            </a:r>
          </a:p>
          <a:p>
            <a:pPr algn="r"/>
            <a:r>
              <a:rPr lang="en-US" dirty="0"/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1FE67-F154-744B-8E4F-45409091588A}"/>
              </a:ext>
            </a:extLst>
          </p:cNvPr>
          <p:cNvSpPr txBox="1"/>
          <p:nvPr/>
        </p:nvSpPr>
        <p:spPr>
          <a:xfrm>
            <a:off x="931107" y="2006221"/>
            <a:ext cx="41876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16</a:t>
            </a:r>
          </a:p>
          <a:p>
            <a:pPr algn="r"/>
            <a:r>
              <a:rPr lang="en-US" dirty="0"/>
              <a:t>17</a:t>
            </a:r>
          </a:p>
          <a:p>
            <a:pPr algn="r"/>
            <a:r>
              <a:rPr lang="en-US" dirty="0"/>
              <a:t>18</a:t>
            </a:r>
          </a:p>
          <a:p>
            <a:pPr algn="r"/>
            <a:r>
              <a:rPr lang="en-US" dirty="0"/>
              <a:t>19</a:t>
            </a:r>
          </a:p>
          <a:p>
            <a:pPr algn="r"/>
            <a:r>
              <a:rPr lang="en-US" dirty="0"/>
              <a:t>20</a:t>
            </a:r>
          </a:p>
          <a:p>
            <a:pPr algn="r"/>
            <a:r>
              <a:rPr lang="en-US" dirty="0"/>
              <a:t>21</a:t>
            </a:r>
          </a:p>
          <a:p>
            <a:pPr algn="r"/>
            <a:r>
              <a:rPr lang="en-US" dirty="0"/>
              <a:t>22</a:t>
            </a:r>
          </a:p>
          <a:p>
            <a:pPr algn="r"/>
            <a:r>
              <a:rPr lang="en-US" dirty="0"/>
              <a:t>23</a:t>
            </a:r>
          </a:p>
          <a:p>
            <a:pPr algn="r"/>
            <a:r>
              <a:rPr lang="en-US" dirty="0"/>
              <a:t>24</a:t>
            </a:r>
          </a:p>
          <a:p>
            <a:pPr algn="r"/>
            <a:r>
              <a:rPr lang="en-US" dirty="0"/>
              <a:t>25</a:t>
            </a:r>
          </a:p>
          <a:p>
            <a:pPr algn="r"/>
            <a:r>
              <a:rPr lang="en-US" dirty="0"/>
              <a:t>26</a:t>
            </a:r>
          </a:p>
          <a:p>
            <a:pPr algn="r"/>
            <a:r>
              <a:rPr lang="en-US" dirty="0"/>
              <a:t>27</a:t>
            </a:r>
          </a:p>
          <a:p>
            <a:pPr algn="r"/>
            <a:r>
              <a:rPr lang="en-US" dirty="0"/>
              <a:t>28</a:t>
            </a:r>
          </a:p>
          <a:p>
            <a:pPr algn="r"/>
            <a:r>
              <a:rPr lang="en-US" dirty="0"/>
              <a:t>29</a:t>
            </a:r>
          </a:p>
          <a:p>
            <a:pPr algn="r"/>
            <a:r>
              <a:rPr lang="en-US" dirty="0"/>
              <a:t>30</a:t>
            </a:r>
          </a:p>
          <a:p>
            <a:pPr algn="r"/>
            <a:r>
              <a:rPr lang="en-US" dirty="0"/>
              <a:t>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D9513-E462-2648-96CA-F64F5911E589}"/>
              </a:ext>
            </a:extLst>
          </p:cNvPr>
          <p:cNvSpPr txBox="1"/>
          <p:nvPr/>
        </p:nvSpPr>
        <p:spPr>
          <a:xfrm>
            <a:off x="3458027" y="2006221"/>
            <a:ext cx="3016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24DDE-B22F-A34F-90AF-38C6B34A31D0}"/>
              </a:ext>
            </a:extLst>
          </p:cNvPr>
          <p:cNvSpPr txBox="1"/>
          <p:nvPr/>
        </p:nvSpPr>
        <p:spPr>
          <a:xfrm>
            <a:off x="1349876" y="2006221"/>
            <a:ext cx="3016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  <a:p>
            <a:pPr algn="r"/>
            <a:r>
              <a:rPr lang="en-US" dirty="0"/>
              <a:t>0</a:t>
            </a:r>
          </a:p>
          <a:p>
            <a:pPr algn="r"/>
            <a:r>
              <a:rPr lang="en-US" dirty="0"/>
              <a:t>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845B37-4C45-8941-AAB1-960F6E8BB23D}"/>
              </a:ext>
            </a:extLst>
          </p:cNvPr>
          <p:cNvCxnSpPr/>
          <p:nvPr/>
        </p:nvCxnSpPr>
        <p:spPr>
          <a:xfrm flipV="1">
            <a:off x="1692505" y="2101755"/>
            <a:ext cx="0" cy="428539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C72CC3-987E-7A42-B885-E062A62F1593}"/>
              </a:ext>
            </a:extLst>
          </p:cNvPr>
          <p:cNvCxnSpPr/>
          <p:nvPr/>
        </p:nvCxnSpPr>
        <p:spPr>
          <a:xfrm flipV="1">
            <a:off x="3823280" y="2101755"/>
            <a:ext cx="0" cy="428539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Brace 7">
            <a:extLst>
              <a:ext uri="{FF2B5EF4-FFF2-40B4-BE49-F238E27FC236}">
                <a16:creationId xmlns:a16="http://schemas.microsoft.com/office/drawing/2014/main" id="{5C2E5D18-1D67-0E4A-BE74-C994040FB69C}"/>
              </a:ext>
            </a:extLst>
          </p:cNvPr>
          <p:cNvSpPr/>
          <p:nvPr/>
        </p:nvSpPr>
        <p:spPr>
          <a:xfrm>
            <a:off x="1910684" y="2101755"/>
            <a:ext cx="232012" cy="428539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C79201-2CE3-5346-B0B0-3F4727891BFC}"/>
              </a:ext>
            </a:extLst>
          </p:cNvPr>
          <p:cNvSpPr txBox="1"/>
          <p:nvPr/>
        </p:nvSpPr>
        <p:spPr>
          <a:xfrm>
            <a:off x="2246503" y="4059787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a08a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3B76FC-BF6E-0144-9745-EFFE79D30C6B}"/>
              </a:ext>
            </a:extLst>
          </p:cNvPr>
          <p:cNvSpPr/>
          <p:nvPr/>
        </p:nvSpPr>
        <p:spPr>
          <a:xfrm>
            <a:off x="1336228" y="5363571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E54599-53E6-4E49-B9F6-3B23A83B67C7}"/>
              </a:ext>
            </a:extLst>
          </p:cNvPr>
          <p:cNvSpPr/>
          <p:nvPr/>
        </p:nvSpPr>
        <p:spPr>
          <a:xfrm>
            <a:off x="1338502" y="4274021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07B1A2-A4A2-E44D-A1CC-8A786CADA097}"/>
              </a:ext>
            </a:extLst>
          </p:cNvPr>
          <p:cNvSpPr/>
          <p:nvPr/>
        </p:nvSpPr>
        <p:spPr>
          <a:xfrm>
            <a:off x="1340776" y="3184467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01B936-587F-C946-ABAA-B9320E2D169E}"/>
              </a:ext>
            </a:extLst>
          </p:cNvPr>
          <p:cNvSpPr/>
          <p:nvPr/>
        </p:nvSpPr>
        <p:spPr>
          <a:xfrm>
            <a:off x="1343050" y="2094917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5C6275-9A3D-B246-84B6-4C4E16682906}"/>
              </a:ext>
            </a:extLst>
          </p:cNvPr>
          <p:cNvSpPr/>
          <p:nvPr/>
        </p:nvSpPr>
        <p:spPr>
          <a:xfrm>
            <a:off x="3444808" y="2094912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5E047C-A6DC-F247-81CF-585CA015623C}"/>
              </a:ext>
            </a:extLst>
          </p:cNvPr>
          <p:cNvSpPr/>
          <p:nvPr/>
        </p:nvSpPr>
        <p:spPr>
          <a:xfrm>
            <a:off x="3447082" y="3175364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FB791B-40A7-6248-8E79-070A4EC1FDDB}"/>
              </a:ext>
            </a:extLst>
          </p:cNvPr>
          <p:cNvSpPr/>
          <p:nvPr/>
        </p:nvSpPr>
        <p:spPr>
          <a:xfrm>
            <a:off x="3449356" y="4269464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CEC50C-5F1D-5545-8ECE-0E2B93C771D1}"/>
              </a:ext>
            </a:extLst>
          </p:cNvPr>
          <p:cNvSpPr/>
          <p:nvPr/>
        </p:nvSpPr>
        <p:spPr>
          <a:xfrm>
            <a:off x="3451631" y="5363560"/>
            <a:ext cx="301685" cy="105087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31153F-DFCF-FF40-8095-2F76A0ADEB5A}"/>
              </a:ext>
            </a:extLst>
          </p:cNvPr>
          <p:cNvSpPr txBox="1"/>
          <p:nvPr/>
        </p:nvSpPr>
        <p:spPr>
          <a:xfrm>
            <a:off x="4354654" y="4059787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28ac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6D78B6F5-0911-AE48-B344-2A75F2944D0F}"/>
              </a:ext>
            </a:extLst>
          </p:cNvPr>
          <p:cNvSpPr/>
          <p:nvPr/>
        </p:nvSpPr>
        <p:spPr>
          <a:xfrm>
            <a:off x="4042172" y="2129040"/>
            <a:ext cx="232012" cy="428539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921CCE-21C0-0E4B-889F-E1C65B458A0A}"/>
              </a:ext>
            </a:extLst>
          </p:cNvPr>
          <p:cNvSpPr txBox="1"/>
          <p:nvPr/>
        </p:nvSpPr>
        <p:spPr>
          <a:xfrm>
            <a:off x="5186465" y="2006221"/>
            <a:ext cx="37255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Given</a:t>
            </a:r>
            <a:r>
              <a:rPr lang="en-US" dirty="0"/>
              <a:t>: a Boolean function</a:t>
            </a:r>
          </a:p>
          <a:p>
            <a:r>
              <a:rPr lang="en-US" dirty="0"/>
              <a:t>Employ SAT-based </a:t>
            </a:r>
            <a:r>
              <a:rPr lang="en-US" i="1" dirty="0">
                <a:solidFill>
                  <a:srgbClr val="0070C0"/>
                </a:solidFill>
              </a:rPr>
              <a:t>Exact Synthesis </a:t>
            </a:r>
            <a:r>
              <a:rPr lang="en-US" dirty="0"/>
              <a:t>to find optimum circuit </a:t>
            </a:r>
            <a:r>
              <a:rPr lang="en-US" dirty="0" err="1"/>
              <a:t>repr</a:t>
            </a:r>
            <a:r>
              <a:rPr lang="en-US" dirty="0"/>
              <a:t>. as AIG/MIG</a:t>
            </a:r>
          </a:p>
          <a:p>
            <a:endParaRPr lang="en-US" dirty="0"/>
          </a:p>
          <a:p>
            <a:r>
              <a:rPr lang="en-US" b="1" dirty="0"/>
              <a:t>ABC</a:t>
            </a:r>
            <a:r>
              <a:rPr lang="en-US" dirty="0"/>
              <a:t>: exact -C 0 -a a08a28ac</a:t>
            </a:r>
          </a:p>
          <a:p>
            <a:endParaRPr lang="en-US" dirty="0"/>
          </a:p>
          <a:p>
            <a:r>
              <a:rPr lang="en-US" b="1" dirty="0"/>
              <a:t>CirKit2</a:t>
            </a:r>
            <a:r>
              <a:rPr lang="en-US" dirty="0"/>
              <a:t>: </a:t>
            </a:r>
            <a:r>
              <a:rPr lang="en-US" dirty="0" err="1"/>
              <a:t>tt</a:t>
            </a:r>
            <a:r>
              <a:rPr lang="en-US" dirty="0"/>
              <a:t> 0xa08a28ac; exact -m</a:t>
            </a:r>
          </a:p>
        </p:txBody>
      </p:sp>
    </p:spTree>
    <p:extLst>
      <p:ext uri="{BB962C8B-B14F-4D97-AF65-F5344CB8AC3E}">
        <p14:creationId xmlns:p14="http://schemas.microsoft.com/office/powerpoint/2010/main" val="16430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80178-15B9-EC40-A3C5-E5D467E7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Multi-level logic representations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CB47386-ABC8-214E-913D-294288B464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72713"/>
                <a:ext cx="6003533" cy="30520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1800" dirty="0">
                    <a:solidFill>
                      <a:srgbClr val="0070C0"/>
                    </a:solidFill>
                  </a:rPr>
                  <a:t>Example: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prime</m:t>
                        </m:r>
                      </m:e>
                      <m:sub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,…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prime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CB47386-ABC8-214E-913D-294288B464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72713"/>
                <a:ext cx="6003533" cy="305202"/>
              </a:xfrm>
              <a:blipFill>
                <a:blip r:embed="rId3"/>
                <a:stretch>
                  <a:fillRect l="-634" t="-2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0AFAC0D5-782E-6F47-8FE7-64CC105AA4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79" b="11146"/>
          <a:stretch/>
        </p:blipFill>
        <p:spPr>
          <a:xfrm>
            <a:off x="5429962" y="2514731"/>
            <a:ext cx="2404442" cy="23435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F1D7B0-C268-A944-B8ED-8197841939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43" b="10967"/>
          <a:stretch/>
        </p:blipFill>
        <p:spPr>
          <a:xfrm>
            <a:off x="1264611" y="2535708"/>
            <a:ext cx="2050299" cy="234352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4EE6F59-1A6E-4141-AC20-359A463A098F}"/>
              </a:ext>
            </a:extLst>
          </p:cNvPr>
          <p:cNvSpPr txBox="1"/>
          <p:nvPr/>
        </p:nvSpPr>
        <p:spPr>
          <a:xfrm>
            <a:off x="5743144" y="4892879"/>
            <a:ext cx="16401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AOIG: </a:t>
            </a:r>
            <a:r>
              <a:rPr lang="en-US" sz="1350" dirty="0"/>
              <a:t>8x AND nodes</a:t>
            </a:r>
            <a:br>
              <a:rPr lang="en-US" sz="1350" dirty="0"/>
            </a:br>
            <a:r>
              <a:rPr lang="en-US" sz="1350" dirty="0"/>
              <a:t>           4x    OR nodes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88EE1B-DBB4-1443-B6E2-04E2B76F6EC8}"/>
              </a:ext>
            </a:extLst>
          </p:cNvPr>
          <p:cNvSpPr txBox="1"/>
          <p:nvPr/>
        </p:nvSpPr>
        <p:spPr>
          <a:xfrm>
            <a:off x="1469343" y="4879230"/>
            <a:ext cx="16821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MIG: </a:t>
            </a:r>
            <a:r>
              <a:rPr lang="en-US" sz="1350" dirty="0"/>
              <a:t>7x MAJ-3 nodes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8A9875-192E-C544-BFEB-564FA9FA3135}"/>
              </a:ext>
            </a:extLst>
          </p:cNvPr>
          <p:cNvSpPr txBox="1"/>
          <p:nvPr/>
        </p:nvSpPr>
        <p:spPr>
          <a:xfrm>
            <a:off x="464024" y="23883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920787-2610-974A-A5CA-8422CA90179E}"/>
              </a:ext>
            </a:extLst>
          </p:cNvPr>
          <p:cNvSpPr/>
          <p:nvPr/>
        </p:nvSpPr>
        <p:spPr>
          <a:xfrm>
            <a:off x="726031" y="5352358"/>
            <a:ext cx="3168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CirKit2</a:t>
            </a:r>
            <a:r>
              <a:rPr lang="en-US" dirty="0"/>
              <a:t>: </a:t>
            </a:r>
            <a:r>
              <a:rPr lang="en-US" dirty="0" err="1"/>
              <a:t>tt</a:t>
            </a:r>
            <a:r>
              <a:rPr lang="en-US" dirty="0"/>
              <a:t> 0xa08a28ac; exact -m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0F29E-16F8-0C40-B0CE-E0AC415B6DEB}"/>
              </a:ext>
            </a:extLst>
          </p:cNvPr>
          <p:cNvSpPr/>
          <p:nvPr/>
        </p:nvSpPr>
        <p:spPr>
          <a:xfrm>
            <a:off x="5239622" y="5373414"/>
            <a:ext cx="278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ABC</a:t>
            </a:r>
            <a:r>
              <a:rPr lang="en-US" dirty="0"/>
              <a:t>: exact -C 0 -a a08a28ac</a:t>
            </a:r>
          </a:p>
        </p:txBody>
      </p:sp>
    </p:spTree>
    <p:extLst>
      <p:ext uri="{BB962C8B-B14F-4D97-AF65-F5344CB8AC3E}">
        <p14:creationId xmlns:p14="http://schemas.microsoft.com/office/powerpoint/2010/main" val="1801159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4060-4B07-C74C-991F-209B0915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Majority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A9F5D-EB75-0B4F-9828-F4828FABD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Majority-of-three (MAJ-3) function:</a:t>
            </a:r>
          </a:p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03E47F-989D-F644-9571-0DE09D44266B}"/>
              </a:ext>
            </a:extLst>
          </p:cNvPr>
          <p:cNvGrpSpPr/>
          <p:nvPr/>
        </p:nvGrpSpPr>
        <p:grpSpPr>
          <a:xfrm>
            <a:off x="2291938" y="3550719"/>
            <a:ext cx="1531917" cy="1401288"/>
            <a:chOff x="1021278" y="2683823"/>
            <a:chExt cx="1531917" cy="14012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36EADF-4D34-FA4A-AD01-4F04D6E86D20}"/>
                </a:ext>
              </a:extLst>
            </p:cNvPr>
            <p:cNvSpPr/>
            <p:nvPr/>
          </p:nvSpPr>
          <p:spPr>
            <a:xfrm>
              <a:off x="1021278" y="3016332"/>
              <a:ext cx="1531917" cy="77189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484D745-A1F5-6247-B3E5-7661523D4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6284" y="3784273"/>
              <a:ext cx="0" cy="30083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E2665DB-1A66-FC46-8F3E-34125BA2EF9F}"/>
                </a:ext>
              </a:extLst>
            </p:cNvPr>
            <p:cNvCxnSpPr>
              <a:cxnSpLocks/>
              <a:endCxn id="4" idx="2"/>
            </p:cNvCxnSpPr>
            <p:nvPr/>
          </p:nvCxnSpPr>
          <p:spPr>
            <a:xfrm flipV="1">
              <a:off x="1787237" y="3788228"/>
              <a:ext cx="0" cy="2968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EA86D4E-B9F5-4745-8658-B6CFEC2E88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4227" y="3784272"/>
              <a:ext cx="0" cy="3008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D7D5A6-11DF-1F4B-9C14-F04CE58EF92E}"/>
                </a:ext>
              </a:extLst>
            </p:cNvPr>
            <p:cNvCxnSpPr>
              <a:cxnSpLocks/>
              <a:stCxn id="4" idx="0"/>
            </p:cNvCxnSpPr>
            <p:nvPr/>
          </p:nvCxnSpPr>
          <p:spPr>
            <a:xfrm flipV="1">
              <a:off x="1787237" y="2683823"/>
              <a:ext cx="0" cy="3325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F7F764-51CD-1C4F-BC19-71A14C60AA76}"/>
                  </a:ext>
                </a:extLst>
              </p:cNvPr>
              <p:cNvSpPr txBox="1"/>
              <p:nvPr/>
            </p:nvSpPr>
            <p:spPr>
              <a:xfrm>
                <a:off x="2467742" y="4948443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F7F764-51CD-1C4F-BC19-71A14C60A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742" y="4948443"/>
                <a:ext cx="276101" cy="276999"/>
              </a:xfrm>
              <a:prstGeom prst="rect">
                <a:avLst/>
              </a:prstGeom>
              <a:blipFill>
                <a:blip r:embed="rId3"/>
                <a:stretch>
                  <a:fillRect l="-8696" r="-4348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6E4B81-B344-8F43-A70F-A2236A32A983}"/>
                  </a:ext>
                </a:extLst>
              </p:cNvPr>
              <p:cNvSpPr txBox="1"/>
              <p:nvPr/>
            </p:nvSpPr>
            <p:spPr>
              <a:xfrm>
                <a:off x="2960167" y="4952007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6E4B81-B344-8F43-A70F-A2236A32A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167" y="4952007"/>
                <a:ext cx="281423" cy="276999"/>
              </a:xfrm>
              <a:prstGeom prst="rect">
                <a:avLst/>
              </a:prstGeom>
              <a:blipFill>
                <a:blip r:embed="rId4"/>
                <a:stretch>
                  <a:fillRect l="-8696" r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16FFEC-EC0B-D94B-8FE4-187AAB131B22}"/>
                  </a:ext>
                </a:extLst>
              </p:cNvPr>
              <p:cNvSpPr txBox="1"/>
              <p:nvPr/>
            </p:nvSpPr>
            <p:spPr>
              <a:xfrm>
                <a:off x="3421888" y="4952007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16FFEC-EC0B-D94B-8FE4-187AAB131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888" y="4952007"/>
                <a:ext cx="281423" cy="276999"/>
              </a:xfrm>
              <a:prstGeom prst="rect">
                <a:avLst/>
              </a:prstGeom>
              <a:blipFill>
                <a:blip r:embed="rId5"/>
                <a:stretch>
                  <a:fillRect l="-833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9F7C1D-0842-E942-AAFB-E9E67CF14CBC}"/>
                  </a:ext>
                </a:extLst>
              </p:cNvPr>
              <p:cNvSpPr txBox="1"/>
              <p:nvPr/>
            </p:nvSpPr>
            <p:spPr>
              <a:xfrm>
                <a:off x="2615388" y="3206252"/>
                <a:ext cx="8953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9F7C1D-0842-E942-AAFB-E9E67CF14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388" y="3206252"/>
                <a:ext cx="895373" cy="276999"/>
              </a:xfrm>
              <a:prstGeom prst="rect">
                <a:avLst/>
              </a:prstGeom>
              <a:blipFill>
                <a:blip r:embed="rId6"/>
                <a:stretch>
                  <a:fillRect l="-8451" r="-845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80A919C-E825-6846-A627-32F321939220}"/>
              </a:ext>
            </a:extLst>
          </p:cNvPr>
          <p:cNvSpPr txBox="1"/>
          <p:nvPr/>
        </p:nvSpPr>
        <p:spPr>
          <a:xfrm>
            <a:off x="2668526" y="4084510"/>
            <a:ext cx="77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MAJ-3</a:t>
            </a:r>
          </a:p>
        </p:txBody>
      </p:sp>
    </p:spTree>
    <p:extLst>
      <p:ext uri="{BB962C8B-B14F-4D97-AF65-F5344CB8AC3E}">
        <p14:creationId xmlns:p14="http://schemas.microsoft.com/office/powerpoint/2010/main" val="1261352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4060-4B07-C74C-991F-209B0915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Majority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A9F5D-EB75-0B4F-9828-F4828FABD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Majority-of-three (MAJ-3) function:</a:t>
            </a:r>
          </a:p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03E47F-989D-F644-9571-0DE09D44266B}"/>
              </a:ext>
            </a:extLst>
          </p:cNvPr>
          <p:cNvGrpSpPr/>
          <p:nvPr/>
        </p:nvGrpSpPr>
        <p:grpSpPr>
          <a:xfrm>
            <a:off x="2291938" y="3550719"/>
            <a:ext cx="1531917" cy="1401288"/>
            <a:chOff x="1021278" y="2683823"/>
            <a:chExt cx="1531917" cy="14012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36EADF-4D34-FA4A-AD01-4F04D6E86D20}"/>
                </a:ext>
              </a:extLst>
            </p:cNvPr>
            <p:cNvSpPr/>
            <p:nvPr/>
          </p:nvSpPr>
          <p:spPr>
            <a:xfrm>
              <a:off x="1021278" y="3016332"/>
              <a:ext cx="1531917" cy="77189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484D745-A1F5-6247-B3E5-7661523D4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6284" y="3784273"/>
              <a:ext cx="0" cy="30083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E2665DB-1A66-FC46-8F3E-34125BA2EF9F}"/>
                </a:ext>
              </a:extLst>
            </p:cNvPr>
            <p:cNvCxnSpPr>
              <a:cxnSpLocks/>
              <a:endCxn id="4" idx="2"/>
            </p:cNvCxnSpPr>
            <p:nvPr/>
          </p:nvCxnSpPr>
          <p:spPr>
            <a:xfrm flipV="1">
              <a:off x="1787237" y="3788228"/>
              <a:ext cx="0" cy="2968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EA86D4E-B9F5-4745-8658-B6CFEC2E88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4227" y="3784272"/>
              <a:ext cx="0" cy="3008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D7D5A6-11DF-1F4B-9C14-F04CE58EF92E}"/>
                </a:ext>
              </a:extLst>
            </p:cNvPr>
            <p:cNvCxnSpPr>
              <a:cxnSpLocks/>
              <a:stCxn id="4" idx="0"/>
            </p:cNvCxnSpPr>
            <p:nvPr/>
          </p:nvCxnSpPr>
          <p:spPr>
            <a:xfrm flipV="1">
              <a:off x="1787237" y="2683823"/>
              <a:ext cx="0" cy="3325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F7F764-51CD-1C4F-BC19-71A14C60AA76}"/>
                  </a:ext>
                </a:extLst>
              </p:cNvPr>
              <p:cNvSpPr txBox="1"/>
              <p:nvPr/>
            </p:nvSpPr>
            <p:spPr>
              <a:xfrm>
                <a:off x="2467742" y="4948443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F7F764-51CD-1C4F-BC19-71A14C60A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742" y="4948443"/>
                <a:ext cx="276101" cy="276999"/>
              </a:xfrm>
              <a:prstGeom prst="rect">
                <a:avLst/>
              </a:prstGeom>
              <a:blipFill>
                <a:blip r:embed="rId3"/>
                <a:stretch>
                  <a:fillRect l="-8696" r="-4348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6E4B81-B344-8F43-A70F-A2236A32A983}"/>
                  </a:ext>
                </a:extLst>
              </p:cNvPr>
              <p:cNvSpPr txBox="1"/>
              <p:nvPr/>
            </p:nvSpPr>
            <p:spPr>
              <a:xfrm>
                <a:off x="2960167" y="4952007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6E4B81-B344-8F43-A70F-A2236A32A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167" y="4952007"/>
                <a:ext cx="281423" cy="276999"/>
              </a:xfrm>
              <a:prstGeom prst="rect">
                <a:avLst/>
              </a:prstGeom>
              <a:blipFill>
                <a:blip r:embed="rId4"/>
                <a:stretch>
                  <a:fillRect l="-8696" r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16FFEC-EC0B-D94B-8FE4-187AAB131B22}"/>
                  </a:ext>
                </a:extLst>
              </p:cNvPr>
              <p:cNvSpPr txBox="1"/>
              <p:nvPr/>
            </p:nvSpPr>
            <p:spPr>
              <a:xfrm>
                <a:off x="3421888" y="4952007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16FFEC-EC0B-D94B-8FE4-187AAB131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888" y="4952007"/>
                <a:ext cx="281423" cy="276999"/>
              </a:xfrm>
              <a:prstGeom prst="rect">
                <a:avLst/>
              </a:prstGeom>
              <a:blipFill>
                <a:blip r:embed="rId5"/>
                <a:stretch>
                  <a:fillRect l="-833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9F7C1D-0842-E942-AAFB-E9E67CF14CBC}"/>
                  </a:ext>
                </a:extLst>
              </p:cNvPr>
              <p:cNvSpPr txBox="1"/>
              <p:nvPr/>
            </p:nvSpPr>
            <p:spPr>
              <a:xfrm>
                <a:off x="2615388" y="3206252"/>
                <a:ext cx="8953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9F7C1D-0842-E942-AAFB-E9E67CF14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388" y="3206252"/>
                <a:ext cx="895373" cy="276999"/>
              </a:xfrm>
              <a:prstGeom prst="rect">
                <a:avLst/>
              </a:prstGeom>
              <a:blipFill>
                <a:blip r:embed="rId6"/>
                <a:stretch>
                  <a:fillRect l="-8451" r="-845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80A919C-E825-6846-A627-32F321939220}"/>
              </a:ext>
            </a:extLst>
          </p:cNvPr>
          <p:cNvSpPr txBox="1"/>
          <p:nvPr/>
        </p:nvSpPr>
        <p:spPr>
          <a:xfrm>
            <a:off x="2668526" y="4084510"/>
            <a:ext cx="77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MAJ-3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8AD456-07E6-DF42-9379-53F0C30F85FB}"/>
              </a:ext>
            </a:extLst>
          </p:cNvPr>
          <p:cNvSpPr txBox="1"/>
          <p:nvPr/>
        </p:nvSpPr>
        <p:spPr>
          <a:xfrm>
            <a:off x="2939904" y="53657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D976F-AFEE-5142-8373-DF1228D633D6}"/>
              </a:ext>
            </a:extLst>
          </p:cNvPr>
          <p:cNvSpPr txBox="1"/>
          <p:nvPr/>
        </p:nvSpPr>
        <p:spPr>
          <a:xfrm>
            <a:off x="2426101" y="53657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5CDF87-6301-0E4C-8AC1-C20DA7D1E780}"/>
              </a:ext>
            </a:extLst>
          </p:cNvPr>
          <p:cNvSpPr txBox="1"/>
          <p:nvPr/>
        </p:nvSpPr>
        <p:spPr>
          <a:xfrm>
            <a:off x="3411756" y="53657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0177FE-4DCD-4347-8F5B-5A9B5C88BFA6}"/>
              </a:ext>
            </a:extLst>
          </p:cNvPr>
          <p:cNvSpPr txBox="1"/>
          <p:nvPr/>
        </p:nvSpPr>
        <p:spPr>
          <a:xfrm>
            <a:off x="2907052" y="27247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43031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37036-1C40-7C47-8D76-E25813AF4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EPFL Logic Synthesis Libraries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1CB7F0D-DE0D-1E42-9A76-E44ABD75D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834" y="2796004"/>
            <a:ext cx="827904" cy="95055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AB86DBC-9EE5-664C-86E9-6E03DB7800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5751" y="3476205"/>
            <a:ext cx="827904" cy="95055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F235C3-20E0-954F-901D-1BCA1CCA96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4174" y="2808179"/>
            <a:ext cx="827904" cy="9505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81B4FE7-576F-B249-9643-4D2A34DB78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25592" y="2141785"/>
            <a:ext cx="827904" cy="95055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F50E268-0559-4145-A55C-5464ACC04D6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02328" y="2141785"/>
            <a:ext cx="827904" cy="95055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F771318-3E34-5641-A358-DEBBBA14B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22455" y="1479141"/>
            <a:ext cx="827904" cy="9505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6DA942-8B81-704D-8429-64EDC3F103B9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65257" y="3476205"/>
            <a:ext cx="827904" cy="950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59213D-DFE4-5A40-91F2-53DFAE82BC73}"/>
              </a:ext>
            </a:extLst>
          </p:cNvPr>
          <p:cNvSpPr txBox="1"/>
          <p:nvPr/>
        </p:nvSpPr>
        <p:spPr>
          <a:xfrm>
            <a:off x="628650" y="5234237"/>
            <a:ext cx="8336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Mathias </a:t>
            </a:r>
            <a:r>
              <a:rPr lang="en-US" dirty="0" err="1"/>
              <a:t>Soeken</a:t>
            </a:r>
            <a:r>
              <a:rPr lang="en-US" dirty="0"/>
              <a:t>, Heinz </a:t>
            </a:r>
            <a:r>
              <a:rPr lang="en-US" dirty="0" err="1"/>
              <a:t>Riener</a:t>
            </a:r>
            <a:r>
              <a:rPr lang="en-US" dirty="0"/>
              <a:t>, Winston </a:t>
            </a:r>
            <a:r>
              <a:rPr lang="en-US" dirty="0" err="1"/>
              <a:t>Haaswijk</a:t>
            </a:r>
            <a:r>
              <a:rPr lang="en-US" dirty="0"/>
              <a:t>, and Giovanni De </a:t>
            </a:r>
            <a:r>
              <a:rPr lang="en-US" dirty="0" err="1"/>
              <a:t>Micheli</a:t>
            </a:r>
            <a:r>
              <a:rPr lang="en-US" dirty="0"/>
              <a:t>, </a:t>
            </a:r>
            <a:r>
              <a:rPr lang="en-US" b="1" dirty="0"/>
              <a:t>The EPFL Logic Synthesis Libraries</a:t>
            </a:r>
            <a:r>
              <a:rPr lang="en-US" dirty="0"/>
              <a:t>, </a:t>
            </a:r>
            <a:r>
              <a:rPr lang="en-US" i="1" dirty="0"/>
              <a:t>Int’l Workshop on Logic Synthesis</a:t>
            </a:r>
            <a:r>
              <a:rPr lang="en-US" dirty="0"/>
              <a:t>, </a:t>
            </a:r>
            <a:r>
              <a:rPr lang="en-US" b="1" dirty="0"/>
              <a:t>arXiv:1805.05121</a:t>
            </a:r>
            <a:r>
              <a:rPr lang="en-US" dirty="0"/>
              <a:t>, 2018.</a:t>
            </a:r>
          </a:p>
          <a:p>
            <a:br>
              <a:rPr lang="en-US" dirty="0"/>
            </a:br>
            <a:r>
              <a:rPr lang="en-US" b="1" dirty="0"/>
              <a:t>URL:</a:t>
            </a:r>
            <a:r>
              <a:rPr lang="en-US" dirty="0"/>
              <a:t> </a:t>
            </a:r>
            <a:r>
              <a:rPr lang="en-US" dirty="0">
                <a:hlinkClick r:id="rId17"/>
              </a:rPr>
              <a:t>https://</a:t>
            </a:r>
            <a:r>
              <a:rPr lang="en-US" dirty="0" err="1">
                <a:hlinkClick r:id="rId17"/>
              </a:rPr>
              <a:t>github.com</a:t>
            </a:r>
            <a:r>
              <a:rPr lang="en-US" dirty="0">
                <a:hlinkClick r:id="rId17"/>
              </a:rPr>
              <a:t>/</a:t>
            </a:r>
            <a:r>
              <a:rPr lang="en-US" dirty="0" err="1">
                <a:hlinkClick r:id="rId17"/>
              </a:rPr>
              <a:t>lsils</a:t>
            </a:r>
            <a:r>
              <a:rPr lang="en-US" dirty="0">
                <a:hlinkClick r:id="rId17"/>
              </a:rPr>
              <a:t>/</a:t>
            </a:r>
            <a:r>
              <a:rPr lang="en-US" dirty="0" err="1">
                <a:hlinkClick r:id="rId17"/>
              </a:rPr>
              <a:t>lstools</a:t>
            </a:r>
            <a:r>
              <a:rPr lang="en-US" dirty="0">
                <a:hlinkClick r:id="rId17"/>
              </a:rPr>
              <a:t>-showcase</a:t>
            </a:r>
            <a:endParaRPr lang="en-US" dirty="0"/>
          </a:p>
        </p:txBody>
      </p:sp>
      <p:pic>
        <p:nvPicPr>
          <p:cNvPr id="15" name="Google Shape;651;p45">
            <a:extLst>
              <a:ext uri="{FF2B5EF4-FFF2-40B4-BE49-F238E27FC236}">
                <a16:creationId xmlns:a16="http://schemas.microsoft.com/office/drawing/2014/main" id="{CB111AE8-43BA-F245-AD3E-8425BBAE632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810098" y="4117632"/>
            <a:ext cx="846433" cy="94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7E700B-62AA-1D42-B3F5-290E5197A1AD}"/>
              </a:ext>
            </a:extLst>
          </p:cNvPr>
          <p:cNvSpPr txBox="1"/>
          <p:nvPr/>
        </p:nvSpPr>
        <p:spPr>
          <a:xfrm>
            <a:off x="6626099" y="1679646"/>
            <a:ext cx="154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percy</a:t>
            </a:r>
            <a:r>
              <a:rPr lang="en-US" sz="1400" dirty="0"/>
              <a:t>:</a:t>
            </a:r>
          </a:p>
          <a:p>
            <a:r>
              <a:rPr lang="en-US" sz="1400" dirty="0"/>
              <a:t>exact synthesis lib.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9D14BD-D77F-9E40-9126-9AB621212316}"/>
              </a:ext>
            </a:extLst>
          </p:cNvPr>
          <p:cNvSpPr txBox="1"/>
          <p:nvPr/>
        </p:nvSpPr>
        <p:spPr>
          <a:xfrm>
            <a:off x="7047311" y="2352213"/>
            <a:ext cx="979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lorina</a:t>
            </a:r>
            <a:r>
              <a:rPr lang="en-US" sz="1400" dirty="0"/>
              <a:t>:</a:t>
            </a:r>
          </a:p>
          <a:p>
            <a:r>
              <a:rPr lang="en-US" sz="1400" dirty="0"/>
              <a:t>parsing lib.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9145CA-F22C-D346-88B6-6BFC66237182}"/>
              </a:ext>
            </a:extLst>
          </p:cNvPr>
          <p:cNvSpPr txBox="1"/>
          <p:nvPr/>
        </p:nvSpPr>
        <p:spPr>
          <a:xfrm>
            <a:off x="7419016" y="3022039"/>
            <a:ext cx="1232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kitty</a:t>
            </a:r>
            <a:r>
              <a:rPr lang="en-US" sz="1400" dirty="0"/>
              <a:t>:</a:t>
            </a:r>
          </a:p>
          <a:p>
            <a:r>
              <a:rPr lang="en-US" sz="1400" dirty="0"/>
              <a:t>truth table lib.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DF464C-B65D-F948-8239-48B7C9797666}"/>
              </a:ext>
            </a:extLst>
          </p:cNvPr>
          <p:cNvSpPr txBox="1"/>
          <p:nvPr/>
        </p:nvSpPr>
        <p:spPr>
          <a:xfrm>
            <a:off x="7047311" y="3681328"/>
            <a:ext cx="82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easy</a:t>
            </a:r>
            <a:r>
              <a:rPr lang="en-US" sz="1400" dirty="0"/>
              <a:t>:</a:t>
            </a:r>
          </a:p>
          <a:p>
            <a:r>
              <a:rPr lang="en-US" sz="1400" dirty="0"/>
              <a:t>ESOP lib.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BBA913-FC3A-3D49-A810-44CE21EB64FD}"/>
              </a:ext>
            </a:extLst>
          </p:cNvPr>
          <p:cNvSpPr txBox="1"/>
          <p:nvPr/>
        </p:nvSpPr>
        <p:spPr>
          <a:xfrm>
            <a:off x="3540084" y="3004741"/>
            <a:ext cx="1555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alice</a:t>
            </a:r>
            <a:r>
              <a:rPr lang="en-US" sz="1400" dirty="0"/>
              <a:t>:</a:t>
            </a:r>
          </a:p>
          <a:p>
            <a:r>
              <a:rPr lang="en-US" sz="1400" dirty="0"/>
              <a:t>command shell lib.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20EC96-6D3A-504F-9D3B-26AF5DC96A53}"/>
              </a:ext>
            </a:extLst>
          </p:cNvPr>
          <p:cNvSpPr txBox="1"/>
          <p:nvPr/>
        </p:nvSpPr>
        <p:spPr>
          <a:xfrm>
            <a:off x="3861768" y="3676248"/>
            <a:ext cx="159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tweedledum</a:t>
            </a:r>
            <a:r>
              <a:rPr lang="en-US" sz="1400" dirty="0"/>
              <a:t>:</a:t>
            </a:r>
          </a:p>
          <a:p>
            <a:r>
              <a:rPr lang="en-US" sz="1400" dirty="0"/>
              <a:t>quantum synth. lib.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6BB287-F7CB-6946-8712-D04B8FFF488F}"/>
              </a:ext>
            </a:extLst>
          </p:cNvPr>
          <p:cNvSpPr txBox="1"/>
          <p:nvPr/>
        </p:nvSpPr>
        <p:spPr>
          <a:xfrm>
            <a:off x="4294931" y="4333676"/>
            <a:ext cx="1604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caterpillar</a:t>
            </a:r>
            <a:r>
              <a:rPr lang="en-US" sz="1400" dirty="0"/>
              <a:t>:</a:t>
            </a:r>
          </a:p>
          <a:p>
            <a:r>
              <a:rPr lang="en-US" sz="1400" dirty="0"/>
              <a:t>quantum comp. lib.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1C80C9-D31C-9449-B63E-52F1BDF454A4}"/>
              </a:ext>
            </a:extLst>
          </p:cNvPr>
          <p:cNvSpPr txBox="1"/>
          <p:nvPr/>
        </p:nvSpPr>
        <p:spPr>
          <a:xfrm>
            <a:off x="4028097" y="2339165"/>
            <a:ext cx="1435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mockturtle</a:t>
            </a:r>
            <a:r>
              <a:rPr lang="en-US" sz="1400" dirty="0"/>
              <a:t>:</a:t>
            </a:r>
          </a:p>
          <a:p>
            <a:r>
              <a:rPr lang="en-US" sz="1400" dirty="0"/>
              <a:t>logic network lib.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E7B446-7C1B-9C4B-832F-D5CFD16DD2B6}"/>
              </a:ext>
            </a:extLst>
          </p:cNvPr>
          <p:cNvCxnSpPr>
            <a:cxnSpLocks/>
          </p:cNvCxnSpPr>
          <p:nvPr/>
        </p:nvCxnSpPr>
        <p:spPr>
          <a:xfrm>
            <a:off x="6576671" y="2151955"/>
            <a:ext cx="1466618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F7B22E-EF9B-5549-BBAA-21471A878FEC}"/>
              </a:ext>
            </a:extLst>
          </p:cNvPr>
          <p:cNvCxnSpPr>
            <a:cxnSpLocks/>
          </p:cNvCxnSpPr>
          <p:nvPr/>
        </p:nvCxnSpPr>
        <p:spPr>
          <a:xfrm>
            <a:off x="6991339" y="2814713"/>
            <a:ext cx="940095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4D82E8D-4109-3641-8391-CFBB081776B8}"/>
              </a:ext>
            </a:extLst>
          </p:cNvPr>
          <p:cNvCxnSpPr>
            <a:cxnSpLocks/>
          </p:cNvCxnSpPr>
          <p:nvPr/>
        </p:nvCxnSpPr>
        <p:spPr>
          <a:xfrm>
            <a:off x="7398918" y="3491650"/>
            <a:ext cx="1163381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AF50D3E-7DC1-C54F-B153-2C9AE806641A}"/>
              </a:ext>
            </a:extLst>
          </p:cNvPr>
          <p:cNvCxnSpPr>
            <a:cxnSpLocks/>
          </p:cNvCxnSpPr>
          <p:nvPr/>
        </p:nvCxnSpPr>
        <p:spPr>
          <a:xfrm>
            <a:off x="7026047" y="4147326"/>
            <a:ext cx="735266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8BF52A-2ECF-F648-95AE-65E590582EF8}"/>
              </a:ext>
            </a:extLst>
          </p:cNvPr>
          <p:cNvCxnSpPr>
            <a:cxnSpLocks/>
          </p:cNvCxnSpPr>
          <p:nvPr/>
        </p:nvCxnSpPr>
        <p:spPr>
          <a:xfrm flipH="1">
            <a:off x="4117890" y="2807625"/>
            <a:ext cx="1349050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E20AD8-C168-014A-B1B6-CDEA36409037}"/>
              </a:ext>
            </a:extLst>
          </p:cNvPr>
          <p:cNvCxnSpPr>
            <a:cxnSpLocks/>
          </p:cNvCxnSpPr>
          <p:nvPr/>
        </p:nvCxnSpPr>
        <p:spPr>
          <a:xfrm flipH="1">
            <a:off x="3628792" y="3470384"/>
            <a:ext cx="1409304" cy="5821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FB3A706-BF5A-3542-99D4-D64994F9B6A0}"/>
              </a:ext>
            </a:extLst>
          </p:cNvPr>
          <p:cNvCxnSpPr>
            <a:cxnSpLocks/>
          </p:cNvCxnSpPr>
          <p:nvPr/>
        </p:nvCxnSpPr>
        <p:spPr>
          <a:xfrm flipH="1">
            <a:off x="3947769" y="4144753"/>
            <a:ext cx="1478179" cy="20011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ED692CE-BCB2-354E-89FF-CF4477079091}"/>
              </a:ext>
            </a:extLst>
          </p:cNvPr>
          <p:cNvCxnSpPr>
            <a:cxnSpLocks/>
          </p:cNvCxnSpPr>
          <p:nvPr/>
        </p:nvCxnSpPr>
        <p:spPr>
          <a:xfrm flipH="1">
            <a:off x="4390687" y="4791960"/>
            <a:ext cx="1478179" cy="20011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359DD77-6F28-9D45-BF53-B510D4F38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06" y="1695596"/>
            <a:ext cx="2817625" cy="3132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Infrastructure for logic synthesis</a:t>
            </a:r>
          </a:p>
          <a:p>
            <a:pPr lvl="1"/>
            <a:r>
              <a:rPr lang="en-US" sz="1800" dirty="0"/>
              <a:t>Open source</a:t>
            </a:r>
          </a:p>
          <a:p>
            <a:pPr lvl="1"/>
            <a:r>
              <a:rPr lang="en-US" sz="1800" dirty="0"/>
              <a:t>Modular</a:t>
            </a:r>
          </a:p>
          <a:p>
            <a:pPr lvl="1"/>
            <a:r>
              <a:rPr lang="en-US" sz="1800" dirty="0"/>
              <a:t>Well-tested</a:t>
            </a:r>
          </a:p>
          <a:p>
            <a:pPr lvl="1"/>
            <a:r>
              <a:rPr lang="en-US" sz="1800" dirty="0"/>
              <a:t>Well-documented</a:t>
            </a:r>
          </a:p>
          <a:p>
            <a:pPr lvl="1"/>
            <a:r>
              <a:rPr lang="en-US" sz="1800" dirty="0"/>
              <a:t>Easy-to-integrate</a:t>
            </a:r>
          </a:p>
        </p:txBody>
      </p:sp>
    </p:spTree>
    <p:extLst>
      <p:ext uri="{BB962C8B-B14F-4D97-AF65-F5344CB8AC3E}">
        <p14:creationId xmlns:p14="http://schemas.microsoft.com/office/powerpoint/2010/main" val="2762885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4060-4B07-C74C-991F-209B0915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Majority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A9F5D-EB75-0B4F-9828-F4828FABD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Majority-of-three (MAJ-3) function:</a:t>
            </a:r>
          </a:p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03E47F-989D-F644-9571-0DE09D44266B}"/>
              </a:ext>
            </a:extLst>
          </p:cNvPr>
          <p:cNvGrpSpPr/>
          <p:nvPr/>
        </p:nvGrpSpPr>
        <p:grpSpPr>
          <a:xfrm>
            <a:off x="2291938" y="3550719"/>
            <a:ext cx="1531917" cy="1401288"/>
            <a:chOff x="1021278" y="2683823"/>
            <a:chExt cx="1531917" cy="14012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36EADF-4D34-FA4A-AD01-4F04D6E86D20}"/>
                </a:ext>
              </a:extLst>
            </p:cNvPr>
            <p:cNvSpPr/>
            <p:nvPr/>
          </p:nvSpPr>
          <p:spPr>
            <a:xfrm>
              <a:off x="1021278" y="3016332"/>
              <a:ext cx="1531917" cy="77189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484D745-A1F5-6247-B3E5-7661523D4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6284" y="3784273"/>
              <a:ext cx="0" cy="30083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E2665DB-1A66-FC46-8F3E-34125BA2EF9F}"/>
                </a:ext>
              </a:extLst>
            </p:cNvPr>
            <p:cNvCxnSpPr>
              <a:cxnSpLocks/>
              <a:endCxn id="4" idx="2"/>
            </p:cNvCxnSpPr>
            <p:nvPr/>
          </p:nvCxnSpPr>
          <p:spPr>
            <a:xfrm flipV="1">
              <a:off x="1787237" y="3788228"/>
              <a:ext cx="0" cy="2968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EA86D4E-B9F5-4745-8658-B6CFEC2E88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4227" y="3784272"/>
              <a:ext cx="0" cy="3008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D7D5A6-11DF-1F4B-9C14-F04CE58EF92E}"/>
                </a:ext>
              </a:extLst>
            </p:cNvPr>
            <p:cNvCxnSpPr>
              <a:cxnSpLocks/>
              <a:stCxn id="4" idx="0"/>
            </p:cNvCxnSpPr>
            <p:nvPr/>
          </p:nvCxnSpPr>
          <p:spPr>
            <a:xfrm flipV="1">
              <a:off x="1787237" y="2683823"/>
              <a:ext cx="0" cy="3325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F7F764-51CD-1C4F-BC19-71A14C60AA76}"/>
                  </a:ext>
                </a:extLst>
              </p:cNvPr>
              <p:cNvSpPr txBox="1"/>
              <p:nvPr/>
            </p:nvSpPr>
            <p:spPr>
              <a:xfrm>
                <a:off x="2467742" y="4948443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F7F764-51CD-1C4F-BC19-71A14C60A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742" y="4948443"/>
                <a:ext cx="276101" cy="276999"/>
              </a:xfrm>
              <a:prstGeom prst="rect">
                <a:avLst/>
              </a:prstGeom>
              <a:blipFill>
                <a:blip r:embed="rId3"/>
                <a:stretch>
                  <a:fillRect l="-8696" r="-4348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6E4B81-B344-8F43-A70F-A2236A32A983}"/>
                  </a:ext>
                </a:extLst>
              </p:cNvPr>
              <p:cNvSpPr txBox="1"/>
              <p:nvPr/>
            </p:nvSpPr>
            <p:spPr>
              <a:xfrm>
                <a:off x="2960167" y="4952007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6E4B81-B344-8F43-A70F-A2236A32A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167" y="4952007"/>
                <a:ext cx="281423" cy="276999"/>
              </a:xfrm>
              <a:prstGeom prst="rect">
                <a:avLst/>
              </a:prstGeom>
              <a:blipFill>
                <a:blip r:embed="rId4"/>
                <a:stretch>
                  <a:fillRect l="-8696" r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16FFEC-EC0B-D94B-8FE4-187AAB131B22}"/>
                  </a:ext>
                </a:extLst>
              </p:cNvPr>
              <p:cNvSpPr txBox="1"/>
              <p:nvPr/>
            </p:nvSpPr>
            <p:spPr>
              <a:xfrm>
                <a:off x="3421888" y="4952007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16FFEC-EC0B-D94B-8FE4-187AAB131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888" y="4952007"/>
                <a:ext cx="281423" cy="276999"/>
              </a:xfrm>
              <a:prstGeom prst="rect">
                <a:avLst/>
              </a:prstGeom>
              <a:blipFill>
                <a:blip r:embed="rId5"/>
                <a:stretch>
                  <a:fillRect l="-833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9F7C1D-0842-E942-AAFB-E9E67CF14CBC}"/>
                  </a:ext>
                </a:extLst>
              </p:cNvPr>
              <p:cNvSpPr txBox="1"/>
              <p:nvPr/>
            </p:nvSpPr>
            <p:spPr>
              <a:xfrm>
                <a:off x="2615388" y="3206252"/>
                <a:ext cx="8953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9F7C1D-0842-E942-AAFB-E9E67CF14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388" y="3206252"/>
                <a:ext cx="895373" cy="276999"/>
              </a:xfrm>
              <a:prstGeom prst="rect">
                <a:avLst/>
              </a:prstGeom>
              <a:blipFill>
                <a:blip r:embed="rId6"/>
                <a:stretch>
                  <a:fillRect l="-8451" r="-845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80A919C-E825-6846-A627-32F321939220}"/>
              </a:ext>
            </a:extLst>
          </p:cNvPr>
          <p:cNvSpPr txBox="1"/>
          <p:nvPr/>
        </p:nvSpPr>
        <p:spPr>
          <a:xfrm>
            <a:off x="2668526" y="4084510"/>
            <a:ext cx="77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MAJ-3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C4CC9B83-60A1-304A-87D7-C06BB135E6E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344580" y="2559433"/>
              <a:ext cx="1404620" cy="33375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299468056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748072486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963682357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323759346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235779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995135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0804728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6478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1178698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990430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048787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304143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1365206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C4CC9B83-60A1-304A-87D7-C06BB135E6E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344580" y="2559433"/>
              <a:ext cx="1404620" cy="33375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299468056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748072486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963682357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323759346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r="-300000" b="-8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000" r="-200000" b="-8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r="-100000" b="-8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235779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995135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0804728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6478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1178698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990430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048787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304143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1365206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4B8AD456-07E6-DF42-9379-53F0C30F85FB}"/>
              </a:ext>
            </a:extLst>
          </p:cNvPr>
          <p:cNvSpPr txBox="1"/>
          <p:nvPr/>
        </p:nvSpPr>
        <p:spPr>
          <a:xfrm>
            <a:off x="2939904" y="53657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D976F-AFEE-5142-8373-DF1228D633D6}"/>
              </a:ext>
            </a:extLst>
          </p:cNvPr>
          <p:cNvSpPr txBox="1"/>
          <p:nvPr/>
        </p:nvSpPr>
        <p:spPr>
          <a:xfrm>
            <a:off x="2426101" y="53657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5CDF87-6301-0E4C-8AC1-C20DA7D1E780}"/>
              </a:ext>
            </a:extLst>
          </p:cNvPr>
          <p:cNvSpPr txBox="1"/>
          <p:nvPr/>
        </p:nvSpPr>
        <p:spPr>
          <a:xfrm>
            <a:off x="3411756" y="53657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0177FE-4DCD-4347-8F5B-5A9B5C88BFA6}"/>
              </a:ext>
            </a:extLst>
          </p:cNvPr>
          <p:cNvSpPr txBox="1"/>
          <p:nvPr/>
        </p:nvSpPr>
        <p:spPr>
          <a:xfrm>
            <a:off x="2907052" y="27247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3FA985-F3B1-9343-8614-627AD2F42A5F}"/>
              </a:ext>
            </a:extLst>
          </p:cNvPr>
          <p:cNvSpPr/>
          <p:nvPr/>
        </p:nvSpPr>
        <p:spPr>
          <a:xfrm>
            <a:off x="2426101" y="5360377"/>
            <a:ext cx="1287341" cy="37466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FDFAE-C646-7A43-94D0-FB8D3FB78EC4}"/>
              </a:ext>
            </a:extLst>
          </p:cNvPr>
          <p:cNvSpPr/>
          <p:nvPr/>
        </p:nvSpPr>
        <p:spPr>
          <a:xfrm>
            <a:off x="2855216" y="2724702"/>
            <a:ext cx="374500" cy="38125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913287-F3C1-7945-A69B-B992138D557B}"/>
              </a:ext>
            </a:extLst>
          </p:cNvPr>
          <p:cNvSpPr/>
          <p:nvPr/>
        </p:nvSpPr>
        <p:spPr>
          <a:xfrm>
            <a:off x="5345768" y="4779762"/>
            <a:ext cx="1403431" cy="38125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2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88DDF-A61F-BD4A-B7C2-B335BA754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Majority logic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CA295E-A480-6A4C-86E3-37A4F086AB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2110632"/>
                <a:ext cx="7886700" cy="1155081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br>
                  <a:rPr lang="en-US" b="0" dirty="0"/>
                </a:br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CA295E-A480-6A4C-86E3-37A4F086AB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110632"/>
                <a:ext cx="7886700" cy="1155081"/>
              </a:xfrm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0DBE946-5B21-4748-BA93-5263F4986744}"/>
                  </a:ext>
                </a:extLst>
              </p:cNvPr>
              <p:cNvSpPr txBox="1"/>
              <p:nvPr/>
            </p:nvSpPr>
            <p:spPr>
              <a:xfrm>
                <a:off x="1959428" y="2636322"/>
                <a:ext cx="34859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0DBE946-5B21-4748-BA93-5263F4986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428" y="2636322"/>
                <a:ext cx="348595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10DFB69-2350-964D-8A50-6D209D888B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422" y="3735574"/>
                <a:ext cx="7886700" cy="11550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⟩=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⟩=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br>
                  <a:rPr lang="en-US" dirty="0"/>
                </a:b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10DFB69-2350-964D-8A50-6D209D888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22" y="3735574"/>
                <a:ext cx="7886700" cy="1155081"/>
              </a:xfrm>
              <a:prstGeom prst="rect">
                <a:avLst/>
              </a:prstGeom>
              <a:blipFill>
                <a:blip r:embed="rId4"/>
                <a:stretch>
                  <a:fillRect l="-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545A1A7-479E-6545-AE8B-F759EF700F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0319" y="5336769"/>
                <a:ext cx="7886700" cy="11550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br>
                  <a:rPr lang="en-US" dirty="0"/>
                </a:b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545A1A7-479E-6545-AE8B-F759EF700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19" y="5336769"/>
                <a:ext cx="7886700" cy="11550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5EB490A-52B9-B948-97AB-49FCCFF245FA}"/>
              </a:ext>
            </a:extLst>
          </p:cNvPr>
          <p:cNvSpPr txBox="1"/>
          <p:nvPr/>
        </p:nvSpPr>
        <p:spPr>
          <a:xfrm>
            <a:off x="628650" y="3327318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Majority rule: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312485-642B-DB45-AC46-A3189406EF58}"/>
              </a:ext>
            </a:extLst>
          </p:cNvPr>
          <p:cNvSpPr txBox="1"/>
          <p:nvPr/>
        </p:nvSpPr>
        <p:spPr>
          <a:xfrm>
            <a:off x="628649" y="4875104"/>
            <a:ext cx="3829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Containment of AND and OR: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32333-E76F-A04C-816F-8AE2218B55EB}"/>
              </a:ext>
            </a:extLst>
          </p:cNvPr>
          <p:cNvSpPr txBox="1"/>
          <p:nvPr/>
        </p:nvSpPr>
        <p:spPr>
          <a:xfrm>
            <a:off x="628649" y="1652185"/>
            <a:ext cx="459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Majority-of-three (MAJ-3) function:</a:t>
            </a:r>
          </a:p>
        </p:txBody>
      </p:sp>
    </p:spTree>
    <p:extLst>
      <p:ext uri="{BB962C8B-B14F-4D97-AF65-F5344CB8AC3E}">
        <p14:creationId xmlns:p14="http://schemas.microsoft.com/office/powerpoint/2010/main" val="969365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559D-A84C-264E-8B48-E39D73BE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Majority logic: Algebraic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F2D8BB-DD57-8145-A657-9090F7795D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422" y="1942401"/>
                <a:ext cx="7886700" cy="4920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𝑥𝑦𝑧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𝑦𝑥𝑧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𝑧𝑥𝑦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F2D8BB-DD57-8145-A657-9090F7795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22" y="1942401"/>
                <a:ext cx="7886700" cy="492041"/>
              </a:xfrm>
              <a:prstGeom prst="rect">
                <a:avLst/>
              </a:prstGeom>
              <a:blipFill>
                <a:blip r:embed="rId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70AB7BF-14A1-6043-AEDF-9AE84C6070FC}"/>
              </a:ext>
            </a:extLst>
          </p:cNvPr>
          <p:cNvSpPr txBox="1"/>
          <p:nvPr/>
        </p:nvSpPr>
        <p:spPr>
          <a:xfrm>
            <a:off x="628650" y="1534145"/>
            <a:ext cx="2675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Commutativity rule: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4965AF2-4026-8945-8D1A-1AAED30B1D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0321" y="3127954"/>
                <a:ext cx="7886700" cy="4920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4965AF2-4026-8945-8D1A-1AAED30B1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21" y="3127954"/>
                <a:ext cx="7886700" cy="492041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787D93B-7490-9C4E-8B87-E13DBE6FEDD0}"/>
              </a:ext>
            </a:extLst>
          </p:cNvPr>
          <p:cNvSpPr txBox="1"/>
          <p:nvPr/>
        </p:nvSpPr>
        <p:spPr>
          <a:xfrm>
            <a:off x="638549" y="2719698"/>
            <a:ext cx="237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Associativity rule: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8AAA0CF-838C-3A48-9A8C-25188BD120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0218" y="4266004"/>
                <a:ext cx="7886700" cy="4920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8AAA0CF-838C-3A48-9A8C-25188BD12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18" y="4266004"/>
                <a:ext cx="7886700" cy="492041"/>
              </a:xfrm>
              <a:prstGeom prst="rect">
                <a:avLst/>
              </a:prstGeom>
              <a:blipFill>
                <a:blip r:embed="rId4"/>
                <a:stretch>
                  <a:fillRect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B89DB43-AAB4-E34F-990F-30E11220B038}"/>
              </a:ext>
            </a:extLst>
          </p:cNvPr>
          <p:cNvSpPr txBox="1"/>
          <p:nvPr/>
        </p:nvSpPr>
        <p:spPr>
          <a:xfrm>
            <a:off x="648446" y="3857748"/>
            <a:ext cx="2435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Distributivity rule: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AB6C2BE-9403-5B46-A2FA-0FF2A424CF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741" y="5404051"/>
                <a:ext cx="7886700" cy="4920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𝑥𝑦𝑧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AB6C2BE-9403-5B46-A2FA-0FF2A424C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1" y="5404051"/>
                <a:ext cx="7886700" cy="492041"/>
              </a:xfrm>
              <a:prstGeom prst="rect">
                <a:avLst/>
              </a:prstGeom>
              <a:blipFill>
                <a:blip r:embed="rId5"/>
                <a:stretch>
                  <a:fillRect t="-12821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E64611B-AA5A-6E46-8DF3-26FF87E41C19}"/>
              </a:ext>
            </a:extLst>
          </p:cNvPr>
          <p:cNvSpPr txBox="1"/>
          <p:nvPr/>
        </p:nvSpPr>
        <p:spPr>
          <a:xfrm>
            <a:off x="693969" y="4995795"/>
            <a:ext cx="3405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Inverter propagation rule:</a:t>
            </a:r>
          </a:p>
        </p:txBody>
      </p:sp>
    </p:spTree>
    <p:extLst>
      <p:ext uri="{BB962C8B-B14F-4D97-AF65-F5344CB8AC3E}">
        <p14:creationId xmlns:p14="http://schemas.microsoft.com/office/powerpoint/2010/main" val="4123411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CEDD1-EE1E-5345-A9C2-4EAD7417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Generic Logic Synthesis: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4E6FA-8AD3-B449-908D-759A03A20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552182" cy="4351338"/>
          </a:xfrm>
        </p:spPr>
        <p:txBody>
          <a:bodyPr/>
          <a:lstStyle/>
          <a:p>
            <a:r>
              <a:rPr lang="en-US" sz="2400" dirty="0"/>
              <a:t>Logic synthesis algorithms operate </a:t>
            </a:r>
            <a:r>
              <a:rPr lang="en-US" sz="2400" i="1" dirty="0">
                <a:solidFill>
                  <a:srgbClr val="0070C0"/>
                </a:solidFill>
              </a:rPr>
              <a:t>similar</a:t>
            </a:r>
            <a:r>
              <a:rPr lang="en-US" sz="2400" dirty="0"/>
              <a:t> for different multi-level representations</a:t>
            </a:r>
          </a:p>
          <a:p>
            <a:r>
              <a:rPr lang="en-US" sz="2400" dirty="0"/>
              <a:t>They are mostly agnostic of the specific gate types used in the logic network</a:t>
            </a:r>
          </a:p>
          <a:p>
            <a:endParaRPr lang="en-US" sz="2400" dirty="0"/>
          </a:p>
          <a:p>
            <a:r>
              <a:rPr lang="en-US" sz="2400" dirty="0"/>
              <a:t>Contribution of </a:t>
            </a:r>
            <a:r>
              <a:rPr lang="en-US" sz="2400" i="1" dirty="0" err="1"/>
              <a:t>mockturtle</a:t>
            </a:r>
            <a:r>
              <a:rPr lang="en-US" sz="2400" dirty="0"/>
              <a:t>:</a:t>
            </a:r>
          </a:p>
          <a:p>
            <a:pPr lvl="1"/>
            <a:r>
              <a:rPr lang="en-US" sz="2000" dirty="0"/>
              <a:t>One logic network library for all multi-level logic representations</a:t>
            </a:r>
          </a:p>
          <a:p>
            <a:pPr lvl="1"/>
            <a:r>
              <a:rPr lang="en-US" sz="2000" dirty="0"/>
              <a:t>Generic logic synthesis algorithms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57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9373-B1B6-244D-8CC9-98357CE3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logic network library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105743-9B19-A94E-AB2B-6FD8EA456B4A}"/>
              </a:ext>
            </a:extLst>
          </p:cNvPr>
          <p:cNvSpPr txBox="1">
            <a:spLocks/>
          </p:cNvSpPr>
          <p:nvPr/>
        </p:nvSpPr>
        <p:spPr>
          <a:xfrm>
            <a:off x="628650" y="1412896"/>
            <a:ext cx="7886700" cy="506892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choose a network type */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aig_network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read network from file with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lorina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*/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lorina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read_aiger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</a:t>
            </a:r>
            <a:r>
              <a:rPr lang="en-US" sz="1200" b="1" dirty="0" err="1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file.aig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aiger_reader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cut rewriting based on exact synthesis (with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) */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cut_rewriting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exact_aig_resynthesis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cleanup_dangling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map into LUT networks */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mapping_view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mapped_aig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lut_mapping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mapped_aig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aig.foreach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[&amp;](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n ){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if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mapped_aig.is_cell_root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n ) )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mapped_aig.foreach_cell_fanin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n, [&amp;](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c ){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cout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&lt;&lt; n &lt;&lt;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 -&gt; “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&lt;&lt; c &lt;&lt;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“\n”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}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});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FB00535-080C-D748-87F3-B972EF8C1B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1027907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75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2CAB9-60D4-F54B-A025-8DAB3E759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Generic algorithms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736147-6B93-8542-A42B-97008F6B54B6}"/>
              </a:ext>
            </a:extLst>
          </p:cNvPr>
          <p:cNvSpPr txBox="1">
            <a:spLocks/>
          </p:cNvSpPr>
          <p:nvPr/>
        </p:nvSpPr>
        <p:spPr>
          <a:xfrm>
            <a:off x="628650" y="1412896"/>
            <a:ext cx="7886700" cy="506892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choose a network type */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mig_network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read network from file with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lorina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*/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lorina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read_aiger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</a:t>
            </a:r>
            <a:r>
              <a:rPr lang="en-US" sz="1200" b="1" dirty="0" err="1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file.aig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aiger_reader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cut rewriting based on exact synthesis (with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percy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) */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cut_rewriting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mig_npn_resynthesis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()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cleanup_dangling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map into LUT networks */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mapping_view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mapped_mig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lut_mapping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mapped_mig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mig.foreach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[&amp;](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n ){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if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mapped_mig.is_cell_root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n ) ) 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mapped_mig.foreach_cell_fanin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n, [&amp;](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c ){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cout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&lt;&lt; n &lt;&lt;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 -&gt; “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&lt;&lt; c &lt;&lt;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“\n”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  }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});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0D93C5-E732-2F4D-8530-00FC50C92B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1027907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17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61040-F458-2046-A2FD-E970382F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Philosophy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C12C6-D871-7440-9D07-EB31BBE8F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324" y="1825625"/>
            <a:ext cx="4823025" cy="4351338"/>
          </a:xfrm>
        </p:spPr>
        <p:txBody>
          <a:bodyPr>
            <a:normAutofit/>
          </a:bodyPr>
          <a:lstStyle/>
          <a:p>
            <a:r>
              <a:rPr lang="en-US" sz="2200" dirty="0"/>
              <a:t>Network interface API is a collection of agreed names (no abstract base class)</a:t>
            </a:r>
          </a:p>
          <a:p>
            <a:r>
              <a:rPr lang="en-US" sz="2200" dirty="0"/>
              <a:t>Algorithms are implemented using a subset of the naming conventions</a:t>
            </a:r>
          </a:p>
          <a:p>
            <a:r>
              <a:rPr lang="en-US" sz="2200" dirty="0"/>
              <a:t>Network types can be implement an arbitrary subset of the interface</a:t>
            </a:r>
          </a:p>
          <a:p>
            <a:r>
              <a:rPr lang="en-US" sz="2200" dirty="0"/>
              <a:t>Algorithms may use static compile-time checks for dedicated performance tweaks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A281586-4220-C542-A338-6FC9FBD32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403" y="1825625"/>
            <a:ext cx="2762474" cy="22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78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4EE5D-2A0C-F14D-9C71-063ECED2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Philosophy (2)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D0AD4-180A-3C4B-A8BD-6BFC9AE96B63}"/>
              </a:ext>
            </a:extLst>
          </p:cNvPr>
          <p:cNvSpPr txBox="1"/>
          <p:nvPr/>
        </p:nvSpPr>
        <p:spPr>
          <a:xfrm>
            <a:off x="628650" y="2226469"/>
            <a:ext cx="21228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Example: </a:t>
            </a:r>
            <a:r>
              <a:rPr lang="en-US" sz="1350" dirty="0"/>
              <a:t>Boolean rewriting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E5980-7CFD-2541-B0E4-92F0DEE2EDAB}"/>
              </a:ext>
            </a:extLst>
          </p:cNvPr>
          <p:cNvSpPr txBox="1"/>
          <p:nvPr/>
        </p:nvSpPr>
        <p:spPr>
          <a:xfrm>
            <a:off x="1109318" y="2874084"/>
            <a:ext cx="4363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AIG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EB0968-FAD0-FD45-A8B2-023276CCC5C7}"/>
              </a:ext>
            </a:extLst>
          </p:cNvPr>
          <p:cNvSpPr/>
          <p:nvPr/>
        </p:nvSpPr>
        <p:spPr>
          <a:xfrm>
            <a:off x="1716922" y="2799446"/>
            <a:ext cx="820760" cy="4262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AIG </a:t>
            </a:r>
            <a:r>
              <a:rPr lang="en-US" sz="1200" dirty="0" err="1"/>
              <a:t>Rw</a:t>
            </a:r>
            <a:r>
              <a:rPr lang="en-US" sz="135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1C5D4-481E-844C-ADD6-16FFE3FA180C}"/>
              </a:ext>
            </a:extLst>
          </p:cNvPr>
          <p:cNvSpPr txBox="1"/>
          <p:nvPr/>
        </p:nvSpPr>
        <p:spPr>
          <a:xfrm>
            <a:off x="2787906" y="2770210"/>
            <a:ext cx="7135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Improv.</a:t>
            </a:r>
          </a:p>
          <a:p>
            <a:pPr algn="ctr"/>
            <a:r>
              <a:rPr lang="en-US" sz="1350" dirty="0"/>
              <a:t>AIG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1A9383-811B-A94A-B230-23D2F2262E9A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1545656" y="3012584"/>
            <a:ext cx="171266" cy="115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19E2C3-C6B8-C843-9C05-0271D0FBF459}"/>
              </a:ext>
            </a:extLst>
          </p:cNvPr>
          <p:cNvCxnSpPr>
            <a:cxnSpLocks/>
          </p:cNvCxnSpPr>
          <p:nvPr/>
        </p:nvCxnSpPr>
        <p:spPr>
          <a:xfrm>
            <a:off x="2537681" y="2991368"/>
            <a:ext cx="2502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44C0BC9-7018-6341-A5AD-E7C12160D61C}"/>
              </a:ext>
            </a:extLst>
          </p:cNvPr>
          <p:cNvSpPr txBox="1"/>
          <p:nvPr/>
        </p:nvSpPr>
        <p:spPr>
          <a:xfrm>
            <a:off x="1072247" y="3460035"/>
            <a:ext cx="4844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MIG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104E67-D2B1-0543-A19A-2B450154AD2E}"/>
              </a:ext>
            </a:extLst>
          </p:cNvPr>
          <p:cNvSpPr/>
          <p:nvPr/>
        </p:nvSpPr>
        <p:spPr>
          <a:xfrm>
            <a:off x="1716922" y="3385397"/>
            <a:ext cx="820760" cy="4262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MIG </a:t>
            </a:r>
            <a:r>
              <a:rPr lang="en-US" sz="1200" dirty="0" err="1"/>
              <a:t>Rw</a:t>
            </a:r>
            <a:r>
              <a:rPr lang="en-US" sz="12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6DE946-1254-4B4D-BA1D-5E5DF1A7747C}"/>
              </a:ext>
            </a:extLst>
          </p:cNvPr>
          <p:cNvSpPr txBox="1"/>
          <p:nvPr/>
        </p:nvSpPr>
        <p:spPr>
          <a:xfrm>
            <a:off x="2787906" y="3356161"/>
            <a:ext cx="7135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Improv.</a:t>
            </a:r>
          </a:p>
          <a:p>
            <a:pPr algn="ctr"/>
            <a:r>
              <a:rPr lang="en-US" sz="1350" dirty="0"/>
              <a:t>MIG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402809-7C11-8347-8F62-C6F0966EADA1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 flipV="1">
            <a:off x="1556675" y="3598535"/>
            <a:ext cx="160247" cy="115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DD21A7-7D16-AD4F-82DC-0DF2B4100B8F}"/>
              </a:ext>
            </a:extLst>
          </p:cNvPr>
          <p:cNvCxnSpPr>
            <a:cxnSpLocks/>
          </p:cNvCxnSpPr>
          <p:nvPr/>
        </p:nvCxnSpPr>
        <p:spPr>
          <a:xfrm>
            <a:off x="2537681" y="3577319"/>
            <a:ext cx="2502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30323A-2D44-D647-8C19-F1027313DA02}"/>
              </a:ext>
            </a:extLst>
          </p:cNvPr>
          <p:cNvSpPr txBox="1"/>
          <p:nvPr/>
        </p:nvSpPr>
        <p:spPr>
          <a:xfrm>
            <a:off x="1998541" y="3971348"/>
            <a:ext cx="304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…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3A745148-E86B-5042-AD67-8273CC4E75EF}"/>
              </a:ext>
            </a:extLst>
          </p:cNvPr>
          <p:cNvSpPr/>
          <p:nvPr/>
        </p:nvSpPr>
        <p:spPr>
          <a:xfrm rot="5400000">
            <a:off x="2172371" y="3225308"/>
            <a:ext cx="151818" cy="227792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245163-C122-4542-98F5-B24763B4A599}"/>
              </a:ext>
            </a:extLst>
          </p:cNvPr>
          <p:cNvSpPr txBox="1"/>
          <p:nvPr/>
        </p:nvSpPr>
        <p:spPr>
          <a:xfrm>
            <a:off x="936257" y="4595632"/>
            <a:ext cx="27473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Redundant, manual work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Almost the same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25834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4EE5D-2A0C-F14D-9C71-063ECED2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Philosophy (2)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D0AD4-180A-3C4B-A8BD-6BFC9AE96B63}"/>
              </a:ext>
            </a:extLst>
          </p:cNvPr>
          <p:cNvSpPr txBox="1"/>
          <p:nvPr/>
        </p:nvSpPr>
        <p:spPr>
          <a:xfrm>
            <a:off x="628650" y="2226469"/>
            <a:ext cx="21228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Example: </a:t>
            </a:r>
            <a:r>
              <a:rPr lang="en-US" sz="1350" dirty="0"/>
              <a:t>Boolean rewriting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E5980-7CFD-2541-B0E4-92F0DEE2EDAB}"/>
              </a:ext>
            </a:extLst>
          </p:cNvPr>
          <p:cNvSpPr txBox="1"/>
          <p:nvPr/>
        </p:nvSpPr>
        <p:spPr>
          <a:xfrm>
            <a:off x="1109318" y="2874084"/>
            <a:ext cx="4363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AIG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EB0968-FAD0-FD45-A8B2-023276CCC5C7}"/>
              </a:ext>
            </a:extLst>
          </p:cNvPr>
          <p:cNvSpPr/>
          <p:nvPr/>
        </p:nvSpPr>
        <p:spPr>
          <a:xfrm>
            <a:off x="1716922" y="2799446"/>
            <a:ext cx="820760" cy="4262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AIG </a:t>
            </a:r>
            <a:r>
              <a:rPr lang="en-US" sz="1200" dirty="0" err="1"/>
              <a:t>Rw</a:t>
            </a:r>
            <a:r>
              <a:rPr lang="en-US" sz="135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1C5D4-481E-844C-ADD6-16FFE3FA180C}"/>
              </a:ext>
            </a:extLst>
          </p:cNvPr>
          <p:cNvSpPr txBox="1"/>
          <p:nvPr/>
        </p:nvSpPr>
        <p:spPr>
          <a:xfrm>
            <a:off x="2787906" y="2770210"/>
            <a:ext cx="7135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Improv.</a:t>
            </a:r>
          </a:p>
          <a:p>
            <a:pPr algn="ctr"/>
            <a:r>
              <a:rPr lang="en-US" sz="1350" dirty="0"/>
              <a:t>AIG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1A9383-811B-A94A-B230-23D2F2262E9A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1545656" y="3012584"/>
            <a:ext cx="171266" cy="115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19E2C3-C6B8-C843-9C05-0271D0FBF459}"/>
              </a:ext>
            </a:extLst>
          </p:cNvPr>
          <p:cNvCxnSpPr>
            <a:cxnSpLocks/>
          </p:cNvCxnSpPr>
          <p:nvPr/>
        </p:nvCxnSpPr>
        <p:spPr>
          <a:xfrm>
            <a:off x="2537681" y="2991368"/>
            <a:ext cx="2502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44C0BC9-7018-6341-A5AD-E7C12160D61C}"/>
              </a:ext>
            </a:extLst>
          </p:cNvPr>
          <p:cNvSpPr txBox="1"/>
          <p:nvPr/>
        </p:nvSpPr>
        <p:spPr>
          <a:xfrm>
            <a:off x="1072247" y="3460035"/>
            <a:ext cx="4844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MIG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104E67-D2B1-0543-A19A-2B450154AD2E}"/>
              </a:ext>
            </a:extLst>
          </p:cNvPr>
          <p:cNvSpPr/>
          <p:nvPr/>
        </p:nvSpPr>
        <p:spPr>
          <a:xfrm>
            <a:off x="1716922" y="3385397"/>
            <a:ext cx="820760" cy="4262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MIG </a:t>
            </a:r>
            <a:r>
              <a:rPr lang="en-US" sz="1200" dirty="0" err="1"/>
              <a:t>Rw</a:t>
            </a:r>
            <a:r>
              <a:rPr lang="en-US" sz="12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6DE946-1254-4B4D-BA1D-5E5DF1A7747C}"/>
              </a:ext>
            </a:extLst>
          </p:cNvPr>
          <p:cNvSpPr txBox="1"/>
          <p:nvPr/>
        </p:nvSpPr>
        <p:spPr>
          <a:xfrm>
            <a:off x="2787906" y="3356161"/>
            <a:ext cx="7135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Improv.</a:t>
            </a:r>
          </a:p>
          <a:p>
            <a:pPr algn="ctr"/>
            <a:r>
              <a:rPr lang="en-US" sz="1350" dirty="0"/>
              <a:t>MIG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402809-7C11-8347-8F62-C6F0966EADA1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 flipV="1">
            <a:off x="1556675" y="3598535"/>
            <a:ext cx="160247" cy="115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DD21A7-7D16-AD4F-82DC-0DF2B4100B8F}"/>
              </a:ext>
            </a:extLst>
          </p:cNvPr>
          <p:cNvCxnSpPr>
            <a:cxnSpLocks/>
          </p:cNvCxnSpPr>
          <p:nvPr/>
        </p:nvCxnSpPr>
        <p:spPr>
          <a:xfrm>
            <a:off x="2537681" y="3577319"/>
            <a:ext cx="2502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30323A-2D44-D647-8C19-F1027313DA02}"/>
              </a:ext>
            </a:extLst>
          </p:cNvPr>
          <p:cNvSpPr txBox="1"/>
          <p:nvPr/>
        </p:nvSpPr>
        <p:spPr>
          <a:xfrm>
            <a:off x="1998541" y="3971348"/>
            <a:ext cx="304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…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3A745148-E86B-5042-AD67-8273CC4E75EF}"/>
              </a:ext>
            </a:extLst>
          </p:cNvPr>
          <p:cNvSpPr/>
          <p:nvPr/>
        </p:nvSpPr>
        <p:spPr>
          <a:xfrm rot="5400000">
            <a:off x="2172371" y="3225308"/>
            <a:ext cx="151818" cy="227792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245163-C122-4542-98F5-B24763B4A599}"/>
              </a:ext>
            </a:extLst>
          </p:cNvPr>
          <p:cNvSpPr txBox="1"/>
          <p:nvPr/>
        </p:nvSpPr>
        <p:spPr>
          <a:xfrm>
            <a:off x="936257" y="4595632"/>
            <a:ext cx="27473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Redundant, manual work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Almost the same implementation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74594B-DEFE-CA49-A5D0-2FE34DAAB97D}"/>
              </a:ext>
            </a:extLst>
          </p:cNvPr>
          <p:cNvCxnSpPr>
            <a:cxnSpLocks/>
          </p:cNvCxnSpPr>
          <p:nvPr/>
        </p:nvCxnSpPr>
        <p:spPr>
          <a:xfrm flipV="1">
            <a:off x="1109317" y="2723300"/>
            <a:ext cx="2345165" cy="138654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039252-044A-0544-B271-D2B26656B120}"/>
              </a:ext>
            </a:extLst>
          </p:cNvPr>
          <p:cNvCxnSpPr>
            <a:cxnSpLocks/>
          </p:cNvCxnSpPr>
          <p:nvPr/>
        </p:nvCxnSpPr>
        <p:spPr>
          <a:xfrm>
            <a:off x="1081497" y="2723300"/>
            <a:ext cx="2372985" cy="138654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4ED99D9-8C6F-4347-8E95-C48CC2D53A19}"/>
              </a:ext>
            </a:extLst>
          </p:cNvPr>
          <p:cNvSpPr txBox="1"/>
          <p:nvPr/>
        </p:nvSpPr>
        <p:spPr>
          <a:xfrm>
            <a:off x="4466493" y="3427228"/>
            <a:ext cx="476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Ntk</a:t>
            </a:r>
            <a:r>
              <a:rPr lang="en-US" sz="1350" dirty="0"/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045602-4D19-9E4F-BAF5-913B1FBFD589}"/>
              </a:ext>
            </a:extLst>
          </p:cNvPr>
          <p:cNvSpPr/>
          <p:nvPr/>
        </p:nvSpPr>
        <p:spPr>
          <a:xfrm>
            <a:off x="5074097" y="3352590"/>
            <a:ext cx="820760" cy="426275"/>
          </a:xfrm>
          <a:prstGeom prst="rect">
            <a:avLst/>
          </a:prstGeom>
          <a:solidFill>
            <a:srgbClr val="9305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Rw</a:t>
            </a:r>
            <a:r>
              <a:rPr lang="en-US" sz="1200" dirty="0"/>
              <a:t>.&lt;T&gt;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09F230-A413-1248-85F2-F4588757C4F7}"/>
              </a:ext>
            </a:extLst>
          </p:cNvPr>
          <p:cNvSpPr txBox="1"/>
          <p:nvPr/>
        </p:nvSpPr>
        <p:spPr>
          <a:xfrm>
            <a:off x="6145080" y="3323353"/>
            <a:ext cx="7135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Improv.</a:t>
            </a:r>
          </a:p>
          <a:p>
            <a:pPr algn="ctr"/>
            <a:r>
              <a:rPr lang="en-US" sz="1350" dirty="0" err="1"/>
              <a:t>Ntk</a:t>
            </a:r>
            <a:r>
              <a:rPr lang="en-US" sz="1350" dirty="0"/>
              <a:t>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5772EBC-EEDD-A04D-9ABD-8D5BB6E02DFF}"/>
              </a:ext>
            </a:extLst>
          </p:cNvPr>
          <p:cNvCxnSpPr>
            <a:stCxn id="27" idx="3"/>
            <a:endCxn id="28" idx="1"/>
          </p:cNvCxnSpPr>
          <p:nvPr/>
        </p:nvCxnSpPr>
        <p:spPr>
          <a:xfrm flipV="1">
            <a:off x="4942905" y="3565728"/>
            <a:ext cx="131192" cy="115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E3C61E5-7E9F-7D46-835E-0EED55334639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>
            <a:off x="5894857" y="3565728"/>
            <a:ext cx="250223" cy="115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8A9353C-E2CD-074D-ACC3-F1211FF29F73}"/>
              </a:ext>
            </a:extLst>
          </p:cNvPr>
          <p:cNvSpPr txBox="1"/>
          <p:nvPr/>
        </p:nvSpPr>
        <p:spPr>
          <a:xfrm>
            <a:off x="4782994" y="2795875"/>
            <a:ext cx="436338" cy="3000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AIG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AD6A89-2425-4848-886D-D021263ABD00}"/>
              </a:ext>
            </a:extLst>
          </p:cNvPr>
          <p:cNvSpPr txBox="1"/>
          <p:nvPr/>
        </p:nvSpPr>
        <p:spPr>
          <a:xfrm>
            <a:off x="5297798" y="2799446"/>
            <a:ext cx="484428" cy="30008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MIG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31F9F411-6E83-4A47-9FA8-B3EAE0DFA547}"/>
              </a:ext>
            </a:extLst>
          </p:cNvPr>
          <p:cNvSpPr/>
          <p:nvPr/>
        </p:nvSpPr>
        <p:spPr>
          <a:xfrm rot="5400000">
            <a:off x="5386774" y="2790286"/>
            <a:ext cx="158913" cy="857252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BB45B0-9A1C-B948-A155-063C358FD14F}"/>
              </a:ext>
            </a:extLst>
          </p:cNvPr>
          <p:cNvSpPr txBox="1"/>
          <p:nvPr/>
        </p:nvSpPr>
        <p:spPr>
          <a:xfrm>
            <a:off x="5801569" y="2798220"/>
            <a:ext cx="304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…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61F21B63-39EC-7347-9907-C6CC1E183B4F}"/>
              </a:ext>
            </a:extLst>
          </p:cNvPr>
          <p:cNvSpPr/>
          <p:nvPr/>
        </p:nvSpPr>
        <p:spPr>
          <a:xfrm rot="5400000">
            <a:off x="5584276" y="3212798"/>
            <a:ext cx="141569" cy="231319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28F030-43EB-3240-A914-71BA206D9AA0}"/>
              </a:ext>
            </a:extLst>
          </p:cNvPr>
          <p:cNvSpPr txBox="1"/>
          <p:nvPr/>
        </p:nvSpPr>
        <p:spPr>
          <a:xfrm>
            <a:off x="4303007" y="4625315"/>
            <a:ext cx="35167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Decoupling of algorithm and data-structures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Parametrized implementation of algorithms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A57A851-F8A5-004B-B650-B1DCDDDD20E8}"/>
              </a:ext>
            </a:extLst>
          </p:cNvPr>
          <p:cNvSpPr/>
          <p:nvPr/>
        </p:nvSpPr>
        <p:spPr>
          <a:xfrm>
            <a:off x="4656726" y="2691260"/>
            <a:ext cx="1488355" cy="488019"/>
          </a:xfrm>
          <a:prstGeom prst="round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8292ADC-FCE1-B14E-A60C-F82037B6CFC0}"/>
              </a:ext>
            </a:extLst>
          </p:cNvPr>
          <p:cNvSpPr/>
          <p:nvPr/>
        </p:nvSpPr>
        <p:spPr>
          <a:xfrm>
            <a:off x="4928228" y="3287596"/>
            <a:ext cx="1130864" cy="602492"/>
          </a:xfrm>
          <a:prstGeom prst="round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07A5D6-943D-574B-B9CE-77D49BC85B83}"/>
              </a:ext>
            </a:extLst>
          </p:cNvPr>
          <p:cNvSpPr txBox="1"/>
          <p:nvPr/>
        </p:nvSpPr>
        <p:spPr>
          <a:xfrm>
            <a:off x="5801569" y="2093223"/>
            <a:ext cx="197151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B0F0"/>
                </a:solidFill>
              </a:rPr>
              <a:t>Each logic representation is implemented only once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FAD4B9-8ED0-9D47-ACD8-F7F1E7EF5DEC}"/>
              </a:ext>
            </a:extLst>
          </p:cNvPr>
          <p:cNvSpPr txBox="1"/>
          <p:nvPr/>
        </p:nvSpPr>
        <p:spPr>
          <a:xfrm>
            <a:off x="6395504" y="3803613"/>
            <a:ext cx="22746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B0F0"/>
                </a:solidFill>
              </a:rPr>
              <a:t>Each optimization algorithm is implemented only once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3ECC00FD-84F5-814E-AF9A-65BA30D3138D}"/>
              </a:ext>
            </a:extLst>
          </p:cNvPr>
          <p:cNvCxnSpPr>
            <a:stCxn id="38" idx="2"/>
            <a:endCxn id="39" idx="1"/>
          </p:cNvCxnSpPr>
          <p:nvPr/>
        </p:nvCxnSpPr>
        <p:spPr>
          <a:xfrm rot="16200000" flipH="1">
            <a:off x="5860862" y="3522886"/>
            <a:ext cx="167441" cy="901844"/>
          </a:xfrm>
          <a:prstGeom prst="bentConnector2">
            <a:avLst/>
          </a:prstGeom>
          <a:ln w="38100">
            <a:solidFill>
              <a:srgbClr val="00B0F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544E6724-F79D-EA46-B5A0-C3D00D093B93}"/>
              </a:ext>
            </a:extLst>
          </p:cNvPr>
          <p:cNvCxnSpPr>
            <a:stCxn id="19" idx="1"/>
            <a:endCxn id="3" idx="0"/>
          </p:cNvCxnSpPr>
          <p:nvPr/>
        </p:nvCxnSpPr>
        <p:spPr>
          <a:xfrm rot="10800000" flipV="1">
            <a:off x="5400905" y="2451014"/>
            <a:ext cx="400665" cy="240246"/>
          </a:xfrm>
          <a:prstGeom prst="bentConnector2">
            <a:avLst/>
          </a:prstGeom>
          <a:ln w="3810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760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91F0-4A0C-6E47-94F9-B7090974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Generic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FBF08-5BDA-4847-9895-02E8BBC38F6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template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typename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class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algorithm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algorithm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: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{}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void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operator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_.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foreach_node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[](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node,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index ){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index &lt;&lt;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‘:’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node &lt;&lt;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});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private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10DFA9-E7F1-DC44-8F8D-31D0581F74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1351119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56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37036-1C40-7C47-8D76-E25813AF4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EPFL Logic Synthesis Libraries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1CB7F0D-DE0D-1E42-9A76-E44ABD75D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834" y="2796009"/>
            <a:ext cx="827904" cy="95055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AB86DBC-9EE5-664C-86E9-6E03DB7800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5751" y="3476210"/>
            <a:ext cx="827904" cy="95055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F235C3-20E0-954F-901D-1BCA1CCA96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4174" y="2808184"/>
            <a:ext cx="827904" cy="9505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81B4FE7-576F-B249-9643-4D2A34DB78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25592" y="2141790"/>
            <a:ext cx="827904" cy="95055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F50E268-0559-4145-A55C-5464ACC04D6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02328" y="2141790"/>
            <a:ext cx="827904" cy="95055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F771318-3E34-5641-A358-DEBBBA14B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22455" y="1479146"/>
            <a:ext cx="827904" cy="9505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6DA942-8B81-704D-8429-64EDC3F103B9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65257" y="3476210"/>
            <a:ext cx="827904" cy="950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59213D-DFE4-5A40-91F2-53DFAE82BC73}"/>
              </a:ext>
            </a:extLst>
          </p:cNvPr>
          <p:cNvSpPr txBox="1"/>
          <p:nvPr/>
        </p:nvSpPr>
        <p:spPr>
          <a:xfrm>
            <a:off x="628650" y="5234237"/>
            <a:ext cx="8336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Mathias </a:t>
            </a:r>
            <a:r>
              <a:rPr lang="en-US" dirty="0" err="1"/>
              <a:t>Soeken</a:t>
            </a:r>
            <a:r>
              <a:rPr lang="en-US" dirty="0"/>
              <a:t>, Heinz </a:t>
            </a:r>
            <a:r>
              <a:rPr lang="en-US" dirty="0" err="1"/>
              <a:t>Riener</a:t>
            </a:r>
            <a:r>
              <a:rPr lang="en-US" dirty="0"/>
              <a:t>, Winston </a:t>
            </a:r>
            <a:r>
              <a:rPr lang="en-US" dirty="0" err="1"/>
              <a:t>Haaswijk</a:t>
            </a:r>
            <a:r>
              <a:rPr lang="en-US" dirty="0"/>
              <a:t>, and Giovanni De </a:t>
            </a:r>
            <a:r>
              <a:rPr lang="en-US" dirty="0" err="1"/>
              <a:t>Micheli</a:t>
            </a:r>
            <a:r>
              <a:rPr lang="en-US" dirty="0"/>
              <a:t>, </a:t>
            </a:r>
            <a:r>
              <a:rPr lang="en-US" b="1" dirty="0"/>
              <a:t>The EPFL Logic Synthesis Libraries</a:t>
            </a:r>
            <a:r>
              <a:rPr lang="en-US" dirty="0"/>
              <a:t>, </a:t>
            </a:r>
            <a:r>
              <a:rPr lang="en-US" i="1" dirty="0"/>
              <a:t>Int’l Workshop on Logic Synthesis</a:t>
            </a:r>
            <a:r>
              <a:rPr lang="en-US" dirty="0"/>
              <a:t>, </a:t>
            </a:r>
            <a:r>
              <a:rPr lang="en-US" b="1" dirty="0"/>
              <a:t>arXiv:1805.05121</a:t>
            </a:r>
            <a:r>
              <a:rPr lang="en-US" dirty="0"/>
              <a:t>, 2018.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URL:</a:t>
            </a:r>
            <a:r>
              <a:rPr lang="en-US" dirty="0"/>
              <a:t> </a:t>
            </a:r>
            <a:r>
              <a:rPr lang="en-US" dirty="0">
                <a:hlinkClick r:id="rId17"/>
              </a:rPr>
              <a:t>https://</a:t>
            </a:r>
            <a:r>
              <a:rPr lang="en-US" dirty="0" err="1">
                <a:hlinkClick r:id="rId17"/>
              </a:rPr>
              <a:t>github.com</a:t>
            </a:r>
            <a:r>
              <a:rPr lang="en-US" dirty="0">
                <a:hlinkClick r:id="rId17"/>
              </a:rPr>
              <a:t>/</a:t>
            </a:r>
            <a:r>
              <a:rPr lang="en-US" dirty="0" err="1">
                <a:hlinkClick r:id="rId17"/>
              </a:rPr>
              <a:t>lsils</a:t>
            </a:r>
            <a:r>
              <a:rPr lang="en-US" dirty="0">
                <a:hlinkClick r:id="rId17"/>
              </a:rPr>
              <a:t>/</a:t>
            </a:r>
            <a:r>
              <a:rPr lang="en-US" dirty="0" err="1">
                <a:hlinkClick r:id="rId17"/>
              </a:rPr>
              <a:t>lstools</a:t>
            </a:r>
            <a:r>
              <a:rPr lang="en-US" dirty="0">
                <a:hlinkClick r:id="rId17"/>
              </a:rPr>
              <a:t>-showcase</a:t>
            </a:r>
            <a:endParaRPr lang="en-US" dirty="0"/>
          </a:p>
        </p:txBody>
      </p:sp>
      <p:pic>
        <p:nvPicPr>
          <p:cNvPr id="15" name="Google Shape;651;p45">
            <a:extLst>
              <a:ext uri="{FF2B5EF4-FFF2-40B4-BE49-F238E27FC236}">
                <a16:creationId xmlns:a16="http://schemas.microsoft.com/office/drawing/2014/main" id="{CB111AE8-43BA-F245-AD3E-8425BBAE6320}"/>
              </a:ext>
            </a:extLst>
          </p:cNvPr>
          <p:cNvPicPr preferRelativeResize="0"/>
          <p:nvPr/>
        </p:nvPicPr>
        <p:blipFill>
          <a:blip r:embed="rId18">
            <a:alphaModFix amt="5000"/>
          </a:blip>
          <a:stretch>
            <a:fillRect/>
          </a:stretch>
        </p:blipFill>
        <p:spPr>
          <a:xfrm>
            <a:off x="5810098" y="4117637"/>
            <a:ext cx="846433" cy="94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7E700B-62AA-1D42-B3F5-290E5197A1AD}"/>
              </a:ext>
            </a:extLst>
          </p:cNvPr>
          <p:cNvSpPr txBox="1"/>
          <p:nvPr/>
        </p:nvSpPr>
        <p:spPr>
          <a:xfrm>
            <a:off x="6626099" y="1679651"/>
            <a:ext cx="154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percy</a:t>
            </a:r>
            <a:r>
              <a:rPr lang="en-US" sz="1400" dirty="0"/>
              <a:t>:</a:t>
            </a:r>
          </a:p>
          <a:p>
            <a:r>
              <a:rPr lang="en-US" sz="1400" dirty="0"/>
              <a:t>exact synthesis lib.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9D14BD-D77F-9E40-9126-9AB621212316}"/>
              </a:ext>
            </a:extLst>
          </p:cNvPr>
          <p:cNvSpPr txBox="1"/>
          <p:nvPr/>
        </p:nvSpPr>
        <p:spPr>
          <a:xfrm>
            <a:off x="7047311" y="2352218"/>
            <a:ext cx="979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lorina</a:t>
            </a:r>
            <a:r>
              <a:rPr lang="en-US" sz="1400" dirty="0"/>
              <a:t>:</a:t>
            </a:r>
          </a:p>
          <a:p>
            <a:r>
              <a:rPr lang="en-US" sz="1400" dirty="0"/>
              <a:t>parsing lib.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9145CA-F22C-D346-88B6-6BFC66237182}"/>
              </a:ext>
            </a:extLst>
          </p:cNvPr>
          <p:cNvSpPr txBox="1"/>
          <p:nvPr/>
        </p:nvSpPr>
        <p:spPr>
          <a:xfrm>
            <a:off x="7419016" y="3022044"/>
            <a:ext cx="1232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kitty</a:t>
            </a:r>
            <a:r>
              <a:rPr lang="en-US" sz="1400" dirty="0"/>
              <a:t>:</a:t>
            </a:r>
          </a:p>
          <a:p>
            <a:r>
              <a:rPr lang="en-US" sz="1400" dirty="0"/>
              <a:t>truth table lib.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DF464C-B65D-F948-8239-48B7C9797666}"/>
              </a:ext>
            </a:extLst>
          </p:cNvPr>
          <p:cNvSpPr txBox="1"/>
          <p:nvPr/>
        </p:nvSpPr>
        <p:spPr>
          <a:xfrm>
            <a:off x="7047311" y="3681333"/>
            <a:ext cx="82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easy</a:t>
            </a:r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:</a:t>
            </a:r>
          </a:p>
          <a:p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ESOP lib.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BBA913-FC3A-3D49-A810-44CE21EB64FD}"/>
              </a:ext>
            </a:extLst>
          </p:cNvPr>
          <p:cNvSpPr txBox="1"/>
          <p:nvPr/>
        </p:nvSpPr>
        <p:spPr>
          <a:xfrm>
            <a:off x="3540084" y="3004746"/>
            <a:ext cx="1555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alice</a:t>
            </a:r>
            <a:r>
              <a:rPr lang="en-US" sz="1400" dirty="0"/>
              <a:t>:</a:t>
            </a:r>
          </a:p>
          <a:p>
            <a:r>
              <a:rPr lang="en-US" sz="1400" dirty="0"/>
              <a:t>command shell lib.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20EC96-6D3A-504F-9D3B-26AF5DC96A53}"/>
              </a:ext>
            </a:extLst>
          </p:cNvPr>
          <p:cNvSpPr txBox="1"/>
          <p:nvPr/>
        </p:nvSpPr>
        <p:spPr>
          <a:xfrm>
            <a:off x="3861768" y="3676253"/>
            <a:ext cx="159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tweedledum</a:t>
            </a:r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:</a:t>
            </a:r>
          </a:p>
          <a:p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quantum synth. lib.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6BB287-F7CB-6946-8712-D04B8FFF488F}"/>
              </a:ext>
            </a:extLst>
          </p:cNvPr>
          <p:cNvSpPr txBox="1"/>
          <p:nvPr/>
        </p:nvSpPr>
        <p:spPr>
          <a:xfrm>
            <a:off x="4294931" y="4333681"/>
            <a:ext cx="1604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caterpillar</a:t>
            </a:r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:</a:t>
            </a:r>
          </a:p>
          <a:p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quantum comp. lib.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1C80C9-D31C-9449-B63E-52F1BDF454A4}"/>
              </a:ext>
            </a:extLst>
          </p:cNvPr>
          <p:cNvSpPr txBox="1"/>
          <p:nvPr/>
        </p:nvSpPr>
        <p:spPr>
          <a:xfrm>
            <a:off x="4028097" y="2339170"/>
            <a:ext cx="1435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mockturtle</a:t>
            </a:r>
            <a:r>
              <a:rPr lang="en-US" sz="1400" dirty="0"/>
              <a:t>:</a:t>
            </a:r>
          </a:p>
          <a:p>
            <a:r>
              <a:rPr lang="en-US" sz="1400" dirty="0"/>
              <a:t>logic network lib.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E7B446-7C1B-9C4B-832F-D5CFD16DD2B6}"/>
              </a:ext>
            </a:extLst>
          </p:cNvPr>
          <p:cNvCxnSpPr>
            <a:cxnSpLocks/>
          </p:cNvCxnSpPr>
          <p:nvPr/>
        </p:nvCxnSpPr>
        <p:spPr>
          <a:xfrm>
            <a:off x="6576671" y="2151960"/>
            <a:ext cx="1466618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F7B22E-EF9B-5549-BBAA-21471A878FEC}"/>
              </a:ext>
            </a:extLst>
          </p:cNvPr>
          <p:cNvCxnSpPr>
            <a:cxnSpLocks/>
          </p:cNvCxnSpPr>
          <p:nvPr/>
        </p:nvCxnSpPr>
        <p:spPr>
          <a:xfrm>
            <a:off x="6991339" y="2814718"/>
            <a:ext cx="940095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4D82E8D-4109-3641-8391-CFBB081776B8}"/>
              </a:ext>
            </a:extLst>
          </p:cNvPr>
          <p:cNvCxnSpPr>
            <a:cxnSpLocks/>
          </p:cNvCxnSpPr>
          <p:nvPr/>
        </p:nvCxnSpPr>
        <p:spPr>
          <a:xfrm>
            <a:off x="7398918" y="3491655"/>
            <a:ext cx="1163381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AF50D3E-7DC1-C54F-B153-2C9AE806641A}"/>
              </a:ext>
            </a:extLst>
          </p:cNvPr>
          <p:cNvCxnSpPr>
            <a:cxnSpLocks/>
          </p:cNvCxnSpPr>
          <p:nvPr/>
        </p:nvCxnSpPr>
        <p:spPr>
          <a:xfrm>
            <a:off x="7026047" y="4147331"/>
            <a:ext cx="735266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8BF52A-2ECF-F648-95AE-65E590582EF8}"/>
              </a:ext>
            </a:extLst>
          </p:cNvPr>
          <p:cNvCxnSpPr>
            <a:cxnSpLocks/>
          </p:cNvCxnSpPr>
          <p:nvPr/>
        </p:nvCxnSpPr>
        <p:spPr>
          <a:xfrm flipH="1">
            <a:off x="4117890" y="2807630"/>
            <a:ext cx="1349050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E20AD8-C168-014A-B1B6-CDEA36409037}"/>
              </a:ext>
            </a:extLst>
          </p:cNvPr>
          <p:cNvCxnSpPr>
            <a:cxnSpLocks/>
          </p:cNvCxnSpPr>
          <p:nvPr/>
        </p:nvCxnSpPr>
        <p:spPr>
          <a:xfrm flipH="1">
            <a:off x="3628792" y="3470389"/>
            <a:ext cx="1409304" cy="5821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FB3A706-BF5A-3542-99D4-D64994F9B6A0}"/>
              </a:ext>
            </a:extLst>
          </p:cNvPr>
          <p:cNvCxnSpPr>
            <a:cxnSpLocks/>
          </p:cNvCxnSpPr>
          <p:nvPr/>
        </p:nvCxnSpPr>
        <p:spPr>
          <a:xfrm flipH="1">
            <a:off x="3947769" y="4144758"/>
            <a:ext cx="1478179" cy="20011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ED692CE-BCB2-354E-89FF-CF4477079091}"/>
              </a:ext>
            </a:extLst>
          </p:cNvPr>
          <p:cNvCxnSpPr>
            <a:cxnSpLocks/>
          </p:cNvCxnSpPr>
          <p:nvPr/>
        </p:nvCxnSpPr>
        <p:spPr>
          <a:xfrm flipH="1">
            <a:off x="4390687" y="4791965"/>
            <a:ext cx="1478179" cy="20011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359DD77-6F28-9D45-BF53-B510D4F38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979" y="1694174"/>
            <a:ext cx="2659804" cy="2650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Infrastructure for logic synthesis</a:t>
            </a:r>
          </a:p>
          <a:p>
            <a:pPr lvl="1"/>
            <a:r>
              <a:rPr lang="en-US" sz="1800" dirty="0"/>
              <a:t>Open source</a:t>
            </a:r>
          </a:p>
          <a:p>
            <a:pPr lvl="1"/>
            <a:r>
              <a:rPr lang="en-US" sz="1800" dirty="0"/>
              <a:t>Modular</a:t>
            </a:r>
          </a:p>
          <a:p>
            <a:pPr lvl="1"/>
            <a:r>
              <a:rPr lang="en-US" sz="1800" dirty="0"/>
              <a:t>Well-tested</a:t>
            </a:r>
          </a:p>
          <a:p>
            <a:pPr lvl="1"/>
            <a:r>
              <a:rPr lang="en-US" sz="1800" dirty="0"/>
              <a:t>Well-documented</a:t>
            </a:r>
          </a:p>
          <a:p>
            <a:pPr lvl="1"/>
            <a:r>
              <a:rPr lang="en-US" sz="1800" dirty="0"/>
              <a:t>Easy-to-integrate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22B5C-848A-DB43-936C-A10650647B14}"/>
              </a:ext>
            </a:extLst>
          </p:cNvPr>
          <p:cNvSpPr txBox="1"/>
          <p:nvPr/>
        </p:nvSpPr>
        <p:spPr>
          <a:xfrm>
            <a:off x="3231355" y="1403010"/>
            <a:ext cx="281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Conventional logic synthesis</a:t>
            </a:r>
          </a:p>
        </p:txBody>
      </p:sp>
    </p:spTree>
    <p:extLst>
      <p:ext uri="{BB962C8B-B14F-4D97-AF65-F5344CB8AC3E}">
        <p14:creationId xmlns:p14="http://schemas.microsoft.com/office/powerpoint/2010/main" val="30575617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91F0-4A0C-6E47-94F9-B7090974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Generic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FBF08-5BDA-4847-9895-02E8BBC38F6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template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typename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class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algorithm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algorithm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: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{}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void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operator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_.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foreach_node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[](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node,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index ){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index &lt;&lt;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‘:’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node &lt;&lt;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});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private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10DFA9-E7F1-DC44-8F8D-31D0581F74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1351119"/>
            <a:ext cx="827904" cy="9505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0DECC1-9802-3549-84A7-99FE7CB6C312}"/>
              </a:ext>
            </a:extLst>
          </p:cNvPr>
          <p:cNvSpPr/>
          <p:nvPr/>
        </p:nvSpPr>
        <p:spPr>
          <a:xfrm>
            <a:off x="579882" y="1752473"/>
            <a:ext cx="2077974" cy="332359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84D0DCCA-828F-104A-9819-B7E91BFCA2C9}"/>
              </a:ext>
            </a:extLst>
          </p:cNvPr>
          <p:cNvSpPr/>
          <p:nvPr/>
        </p:nvSpPr>
        <p:spPr>
          <a:xfrm>
            <a:off x="2992767" y="1958992"/>
            <a:ext cx="2386859" cy="685365"/>
          </a:xfrm>
          <a:prstGeom prst="wedgeRectCallout">
            <a:avLst>
              <a:gd name="adj1" fmla="val -62468"/>
              <a:gd name="adj2" fmla="val -4065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Generic network type as template parameter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5B6722-6D82-EA40-B071-2F9EC2481568}"/>
              </a:ext>
            </a:extLst>
          </p:cNvPr>
          <p:cNvSpPr/>
          <p:nvPr/>
        </p:nvSpPr>
        <p:spPr>
          <a:xfrm>
            <a:off x="1000506" y="4059936"/>
            <a:ext cx="1535430" cy="302609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2D21EF9D-84E2-8C4F-81EF-C5669253368F}"/>
              </a:ext>
            </a:extLst>
          </p:cNvPr>
          <p:cNvSpPr/>
          <p:nvPr/>
        </p:nvSpPr>
        <p:spPr>
          <a:xfrm>
            <a:off x="3029343" y="3303737"/>
            <a:ext cx="2774049" cy="756199"/>
          </a:xfrm>
          <a:prstGeom prst="wedgeRectCallout">
            <a:avLst>
              <a:gd name="adj1" fmla="val -64000"/>
              <a:gd name="adj2" fmla="val 51846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Algorithm invokes methods of the network type</a:t>
            </a:r>
          </a:p>
        </p:txBody>
      </p:sp>
    </p:spTree>
    <p:extLst>
      <p:ext uri="{BB962C8B-B14F-4D97-AF65-F5344CB8AC3E}">
        <p14:creationId xmlns:p14="http://schemas.microsoft.com/office/powerpoint/2010/main" val="310551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91F0-4A0C-6E47-94F9-B7090974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Generic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FBF08-5BDA-4847-9895-02E8BBC38F6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template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typename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class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algorithm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algorithm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: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{}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void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operator()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_.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foreach_node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[](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node,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index ){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index &lt;&lt;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‘:’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node &lt;&lt;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});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private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10DFA9-E7F1-DC44-8F8D-31D0581F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1398" y="1351119"/>
            <a:ext cx="827904" cy="95055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193E5F-7230-6149-8B49-B97EB718B364}"/>
              </a:ext>
            </a:extLst>
          </p:cNvPr>
          <p:cNvSpPr txBox="1">
            <a:spLocks/>
          </p:cNvSpPr>
          <p:nvPr/>
        </p:nvSpPr>
        <p:spPr>
          <a:xfrm>
            <a:off x="781050" y="3084393"/>
            <a:ext cx="7886700" cy="3244969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does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aig_network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implement all methods invoked by algorithm? */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aig_network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algorithm&lt;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aig_network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 </a:t>
            </a:r>
            <a:r>
              <a:rPr lang="en-US" sz="12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aig_algorithm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does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mig_network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implement all methods invoked by algorithm? */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mig_network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algorithm&lt;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mig_network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 </a:t>
            </a:r>
            <a:r>
              <a:rPr lang="en-US" sz="12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mig_algorithm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C701EC7D-ACF2-7C4A-872E-5ABB3A20B5F2}"/>
              </a:ext>
            </a:extLst>
          </p:cNvPr>
          <p:cNvSpPr/>
          <p:nvPr/>
        </p:nvSpPr>
        <p:spPr>
          <a:xfrm>
            <a:off x="5716736" y="4993539"/>
            <a:ext cx="3103414" cy="988896"/>
          </a:xfrm>
          <a:prstGeom prst="wedgeRectCallout">
            <a:avLst>
              <a:gd name="adj1" fmla="val -73706"/>
              <a:gd name="adj2" fmla="val -51330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Static checking at compile-time ensures that network type and algorithm are compatible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F1C4F6-76CE-3C48-BB41-3FA9623E0166}"/>
              </a:ext>
            </a:extLst>
          </p:cNvPr>
          <p:cNvSpPr/>
          <p:nvPr/>
        </p:nvSpPr>
        <p:spPr>
          <a:xfrm>
            <a:off x="781050" y="2949457"/>
            <a:ext cx="5728932" cy="1909146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373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91F0-4A0C-6E47-94F9-B7090974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Static checking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FBF08-5BDA-4847-9895-02E8BBC38F6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template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typename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class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algorithm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algorithm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: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{}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void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operator()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_.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foreach_node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[](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node,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auto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index ){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index &lt;&lt;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‘:’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node &lt;&lt;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});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private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4C8BC1-C783-5F4D-9081-A26739CD5FC1}"/>
              </a:ext>
            </a:extLst>
          </p:cNvPr>
          <p:cNvSpPr txBox="1">
            <a:spLocks/>
          </p:cNvSpPr>
          <p:nvPr/>
        </p:nvSpPr>
        <p:spPr>
          <a:xfrm>
            <a:off x="781050" y="3916907"/>
            <a:ext cx="7953517" cy="2412456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#include &lt;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mockturtle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traits.hpp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</a:t>
            </a:r>
            <a:endParaRPr lang="en-US" sz="1200" b="1" dirty="0">
              <a:solidFill>
                <a:schemeClr val="accent1">
                  <a:lumMod val="60000"/>
                  <a:lumOff val="40000"/>
                </a:schemeClr>
              </a:solidFill>
              <a:latin typeface="Consolas" panose="020B0609020204030204" pitchFamily="49" charset="0"/>
              <a:ea typeface="Verdana" panose="020B060403050404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template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&lt;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typename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void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run_algorithm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&amp;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{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static_check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is_network_type_v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&lt;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&gt;, 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</a:t>
            </a:r>
            <a:r>
              <a:rPr lang="en-US" sz="1200" b="1" dirty="0" err="1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Ntk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is not a network type”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static_check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has_foreach_node_v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&lt;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&gt;, 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“</a:t>
            </a:r>
            <a:r>
              <a:rPr lang="en-US" sz="1200" b="1" dirty="0" err="1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Ntk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does not implement the </a:t>
            </a:r>
            <a:r>
              <a:rPr lang="en-US" sz="1200" b="1" dirty="0" err="1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foreach_node</a:t>
            </a:r>
            <a:r>
              <a:rPr lang="en-US" sz="1200" b="1" dirty="0">
                <a:solidFill>
                  <a:srgbClr val="92D050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method”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);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 algorithm&lt;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&gt;(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ntk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)();</a:t>
            </a:r>
            <a:b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</a:b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}</a:t>
            </a: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10DFA9-E7F1-DC44-8F8D-31D0581F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1398" y="1350347"/>
            <a:ext cx="827904" cy="950556"/>
          </a:xfrm>
          <a:prstGeom prst="rect">
            <a:avLst/>
          </a:prstGeom>
        </p:spPr>
      </p:pic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921262E4-7395-DB45-9E68-BDBB2F76D39E}"/>
              </a:ext>
            </a:extLst>
          </p:cNvPr>
          <p:cNvSpPr/>
          <p:nvPr/>
        </p:nvSpPr>
        <p:spPr>
          <a:xfrm>
            <a:off x="5825888" y="5624182"/>
            <a:ext cx="2689462" cy="988896"/>
          </a:xfrm>
          <a:prstGeom prst="wedgeRectCallout">
            <a:avLst>
              <a:gd name="adj1" fmla="val -72387"/>
              <a:gd name="adj2" fmla="val -66511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Readable error messages using network traits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D448B-BCE0-EB40-90FB-25F482FB550A}"/>
              </a:ext>
            </a:extLst>
          </p:cNvPr>
          <p:cNvSpPr/>
          <p:nvPr/>
        </p:nvSpPr>
        <p:spPr>
          <a:xfrm>
            <a:off x="1000267" y="4755939"/>
            <a:ext cx="7667483" cy="548795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34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88FB-1E42-A443-A489-1A2B2882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mockturtle.readthedocs.io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F911081-D4BD-D14B-B3E4-50558B651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482349"/>
            <a:ext cx="10532963" cy="5372615"/>
          </a:xfrm>
        </p:spPr>
      </p:pic>
    </p:spTree>
    <p:extLst>
      <p:ext uri="{BB962C8B-B14F-4D97-AF65-F5344CB8AC3E}">
        <p14:creationId xmlns:p14="http://schemas.microsoft.com/office/powerpoint/2010/main" val="12414500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33EC-F741-374D-B91E-10028F52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Views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A6646-5E57-3F47-95AE-D7BD15E62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Views can add, remove, or change functionality</a:t>
            </a:r>
          </a:p>
          <a:p>
            <a:r>
              <a:rPr lang="en-US" sz="1800" dirty="0"/>
              <a:t>Views behave like networks</a:t>
            </a:r>
          </a:p>
          <a:p>
            <a:endParaRPr lang="en-US" sz="1800" b="1" dirty="0"/>
          </a:p>
          <a:p>
            <a:r>
              <a:rPr lang="en-US" sz="1800" b="1" dirty="0"/>
              <a:t>Examples</a:t>
            </a:r>
            <a:r>
              <a:rPr lang="en-US" sz="1800" dirty="0"/>
              <a:t>:</a:t>
            </a:r>
          </a:p>
          <a:p>
            <a:pPr lvl="1"/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topo_view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g</a:t>
            </a:r>
            <a:r>
              <a:rPr lang="en-US" sz="1800" dirty="0"/>
              <a:t>uarantees topological order in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foreach_node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depth_view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generically </a:t>
            </a:r>
            <a:r>
              <a:rPr lang="en-US" sz="1800" dirty="0"/>
              <a:t>implements level and depth</a:t>
            </a:r>
          </a:p>
          <a:p>
            <a:pPr lvl="1"/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mapping_view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adds </a:t>
            </a:r>
            <a:r>
              <a:rPr lang="en-US" sz="1800" dirty="0"/>
              <a:t>mapping interface</a:t>
            </a:r>
          </a:p>
          <a:p>
            <a:pPr lvl="1"/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cut_view</a:t>
            </a:r>
            <a:r>
              <a:rPr lang="en-US" sz="1800" dirty="0"/>
              <a:t>: network view on a single rooted cut</a:t>
            </a:r>
          </a:p>
          <a:p>
            <a:pPr lvl="1"/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mffc_view</a:t>
            </a:r>
            <a:r>
              <a:rPr lang="en-US" sz="1800" dirty="0"/>
              <a:t>: network view on a (M)FFC</a:t>
            </a:r>
          </a:p>
          <a:p>
            <a:pPr lvl="1"/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immutable_view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removes </a:t>
            </a:r>
            <a:r>
              <a:rPr lang="en-US" sz="1800" dirty="0"/>
              <a:t>all methods that permit structural changes</a:t>
            </a:r>
          </a:p>
          <a:p>
            <a:pPr lvl="1"/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fanout_view</a:t>
            </a:r>
            <a:r>
              <a:rPr lang="en-US" sz="1800" dirty="0"/>
              <a:t>: generically computes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foreach_fanout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window_view</a:t>
            </a:r>
            <a:r>
              <a:rPr lang="en-US" sz="1800" dirty="0"/>
              <a:t>: network view on a window</a:t>
            </a:r>
          </a:p>
          <a:p>
            <a:pPr marL="457200" lvl="1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0237076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91F0-4A0C-6E47-94F9-B7090974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Views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FBF08-5BDA-4847-9895-02E8BBC38F6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create network somehow;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may not be in topological order */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aig_network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...;</a:t>
            </a:r>
          </a:p>
          <a:p>
            <a:pPr marL="0" indent="0">
              <a:lnSpc>
                <a:spcPct val="70000"/>
              </a:lnSpc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create a topological view on the network */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topo_view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aig_topo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</a:p>
          <a:p>
            <a:pPr marL="0" indent="0">
              <a:lnSpc>
                <a:spcPct val="70000"/>
              </a:lnSpc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call algorithm that requires topological order */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cut_enumeration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aig_topo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10DFA9-E7F1-DC44-8F8D-31D0581F74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1351119"/>
            <a:ext cx="827904" cy="9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85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91F0-4A0C-6E47-94F9-B7090974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Views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FBF08-5BDA-4847-9895-02E8BBC38F6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create network somehow;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 may not be in topological order */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aig_network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...;</a:t>
            </a:r>
          </a:p>
          <a:p>
            <a:pPr marL="0" indent="0">
              <a:lnSpc>
                <a:spcPct val="70000"/>
              </a:lnSpc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create a topological view on the network */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topo_view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F0CC71"/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aig_topo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aig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</a:p>
          <a:p>
            <a:pPr marL="0" indent="0">
              <a:lnSpc>
                <a:spcPct val="70000"/>
              </a:lnSpc>
              <a:buNone/>
            </a:pPr>
            <a:endParaRPr lang="en-US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/* call algorithm that requires topological order */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cut_enumeration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aig_topo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10DFA9-E7F1-DC44-8F8D-31D0581F74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398" y="1351119"/>
            <a:ext cx="827904" cy="950556"/>
          </a:xfrm>
          <a:prstGeom prst="rect">
            <a:avLst/>
          </a:prstGeom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21754936-2887-8740-92FC-6061D2909837}"/>
              </a:ext>
            </a:extLst>
          </p:cNvPr>
          <p:cNvSpPr/>
          <p:nvPr/>
        </p:nvSpPr>
        <p:spPr>
          <a:xfrm>
            <a:off x="3233743" y="3816096"/>
            <a:ext cx="5020241" cy="1682496"/>
          </a:xfrm>
          <a:prstGeom prst="wedgeRectCallout">
            <a:avLst>
              <a:gd name="adj1" fmla="val -61465"/>
              <a:gd name="adj2" fmla="val -91582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Create a vector of nodes and inserts them in topological order: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::vector&lt;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Ntk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::node&gt;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topo_order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Reimplement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foreach_node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topo_order</a:t>
            </a: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changes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topo_order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 to be updated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771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6D129-82B2-3B4C-9291-33874F72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mockturtle</a:t>
            </a:r>
            <a:r>
              <a:rPr lang="en-US" dirty="0"/>
              <a:t>: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A260B-71AB-0740-80EF-E60127845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67783"/>
          </a:xfrm>
        </p:spPr>
        <p:txBody>
          <a:bodyPr lIns="90000">
            <a:noAutofit/>
          </a:bodyPr>
          <a:lstStyle/>
          <a:p>
            <a:r>
              <a:rPr lang="en-US" sz="2200" dirty="0"/>
              <a:t>Current data structures: AIGs, MIGs, XAGs, XMGs, k-LUT networks</a:t>
            </a:r>
          </a:p>
          <a:p>
            <a:r>
              <a:rPr lang="en-US" sz="2200" dirty="0"/>
              <a:t>Combinational and sequential interface methods</a:t>
            </a:r>
          </a:p>
          <a:p>
            <a:r>
              <a:rPr lang="en-US" sz="2200" dirty="0"/>
              <a:t>Network views</a:t>
            </a:r>
          </a:p>
          <a:p>
            <a:r>
              <a:rPr lang="en-US" sz="2200" dirty="0"/>
              <a:t>Network event API</a:t>
            </a:r>
          </a:p>
          <a:p>
            <a:r>
              <a:rPr lang="en-US" sz="2200" dirty="0"/>
              <a:t>Algorithms:</a:t>
            </a:r>
          </a:p>
          <a:p>
            <a:pPr lvl="1"/>
            <a:r>
              <a:rPr lang="en-US" sz="1900" dirty="0"/>
              <a:t>Cut enumeration</a:t>
            </a:r>
          </a:p>
          <a:p>
            <a:pPr lvl="1"/>
            <a:r>
              <a:rPr lang="en-US" sz="1900" dirty="0"/>
              <a:t>LUT mapping</a:t>
            </a:r>
          </a:p>
          <a:p>
            <a:pPr lvl="1"/>
            <a:r>
              <a:rPr lang="en-US" sz="1900" dirty="0"/>
              <a:t>Node </a:t>
            </a:r>
            <a:r>
              <a:rPr lang="en-US" sz="1900" dirty="0" err="1"/>
              <a:t>resynthesis</a:t>
            </a:r>
            <a:endParaRPr lang="en-US" sz="1900" dirty="0"/>
          </a:p>
          <a:p>
            <a:pPr lvl="1"/>
            <a:r>
              <a:rPr lang="en-US" sz="1900" dirty="0"/>
              <a:t>Cut rewriting</a:t>
            </a:r>
          </a:p>
          <a:p>
            <a:pPr lvl="1"/>
            <a:r>
              <a:rPr lang="en-US" sz="1900" dirty="0"/>
              <a:t>Refactoring</a:t>
            </a:r>
          </a:p>
          <a:p>
            <a:pPr lvl="1"/>
            <a:r>
              <a:rPr lang="en-US" sz="1900" dirty="0" err="1"/>
              <a:t>Resubstitution</a:t>
            </a:r>
            <a:endParaRPr lang="en-US" sz="1900" dirty="0"/>
          </a:p>
          <a:p>
            <a:pPr lvl="1"/>
            <a:r>
              <a:rPr lang="en-US" sz="1900" dirty="0"/>
              <a:t>Majority-based algebraic depth rewriting</a:t>
            </a:r>
          </a:p>
          <a:p>
            <a:pPr lvl="1"/>
            <a:r>
              <a:rPr lang="en-US" sz="1900" dirty="0"/>
              <a:t>…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082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7D86A-3679-374E-B1C3-F4354790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8859E-46A5-B24A-9369-F7B1A7189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Generic </a:t>
            </a:r>
            <a:r>
              <a:rPr lang="en-US" dirty="0" err="1"/>
              <a:t>resynthesis</a:t>
            </a:r>
            <a:r>
              <a:rPr lang="en-US" dirty="0"/>
              <a:t> flow</a:t>
            </a:r>
          </a:p>
          <a:p>
            <a:pPr lvl="1"/>
            <a:r>
              <a:rPr lang="en-US" dirty="0"/>
              <a:t>Logic representations: AIG, MIG, XAG (XMG)</a:t>
            </a:r>
          </a:p>
          <a:p>
            <a:pPr lvl="1"/>
            <a:r>
              <a:rPr lang="en-US" dirty="0"/>
              <a:t>Optimization algorithms: rewriting, </a:t>
            </a:r>
            <a:r>
              <a:rPr lang="en-US" dirty="0" err="1"/>
              <a:t>resubstitution</a:t>
            </a:r>
            <a:r>
              <a:rPr lang="en-US" dirty="0"/>
              <a:t>, refactoring, balancing</a:t>
            </a:r>
          </a:p>
          <a:p>
            <a:pPr lvl="1"/>
            <a:r>
              <a:rPr lang="en-US" dirty="0"/>
              <a:t>Non-depth-preserving area optimization (ABC’s 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compress2rs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Evaluated with EPFL combinational benchmarks suite</a:t>
            </a:r>
          </a:p>
          <a:p>
            <a:endParaRPr lang="en-US" dirty="0"/>
          </a:p>
          <a:p>
            <a:r>
              <a:rPr lang="en-US" dirty="0"/>
              <a:t>Overall, we achieve similar results with all three representations (30.04% / 27.78% / 31.39%).</a:t>
            </a:r>
          </a:p>
        </p:txBody>
      </p:sp>
    </p:spTree>
    <p:extLst>
      <p:ext uri="{BB962C8B-B14F-4D97-AF65-F5344CB8AC3E}">
        <p14:creationId xmlns:p14="http://schemas.microsoft.com/office/powerpoint/2010/main" val="252882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1638F-4BF0-5447-BF94-FD39D2A56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FECDA-FA96-E743-A5F1-061EC37D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5266"/>
            <a:ext cx="9144000" cy="32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88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37036-1C40-7C47-8D76-E25813AF4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EPFL Logic Synthesis Libraries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1CB7F0D-DE0D-1E42-9A76-E44ABD75D9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834" y="2796009"/>
            <a:ext cx="827904" cy="95055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AB86DBC-9EE5-664C-86E9-6E03DB7800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5751" y="3476210"/>
            <a:ext cx="827904" cy="95055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F235C3-20E0-954F-901D-1BCA1CCA966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4174" y="2808184"/>
            <a:ext cx="827904" cy="9505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81B4FE7-576F-B249-9643-4D2A34DB78F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25592" y="2141790"/>
            <a:ext cx="827904" cy="95055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F50E268-0559-4145-A55C-5464ACC04D6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02328" y="2141790"/>
            <a:ext cx="827904" cy="95055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F771318-3E34-5641-A358-DEBBBA14B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000"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22455" y="1479146"/>
            <a:ext cx="827904" cy="9505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6DA942-8B81-704D-8429-64EDC3F103B9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65257" y="3476210"/>
            <a:ext cx="827904" cy="950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59213D-DFE4-5A40-91F2-53DFAE82BC73}"/>
              </a:ext>
            </a:extLst>
          </p:cNvPr>
          <p:cNvSpPr txBox="1"/>
          <p:nvPr/>
        </p:nvSpPr>
        <p:spPr>
          <a:xfrm>
            <a:off x="628650" y="5234237"/>
            <a:ext cx="8336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Mathias </a:t>
            </a:r>
            <a:r>
              <a:rPr lang="en-US" dirty="0" err="1"/>
              <a:t>Soeken</a:t>
            </a:r>
            <a:r>
              <a:rPr lang="en-US" dirty="0"/>
              <a:t>, Heinz </a:t>
            </a:r>
            <a:r>
              <a:rPr lang="en-US" dirty="0" err="1"/>
              <a:t>Riener</a:t>
            </a:r>
            <a:r>
              <a:rPr lang="en-US" dirty="0"/>
              <a:t>, Winston </a:t>
            </a:r>
            <a:r>
              <a:rPr lang="en-US" dirty="0" err="1"/>
              <a:t>Haaswijk</a:t>
            </a:r>
            <a:r>
              <a:rPr lang="en-US" dirty="0"/>
              <a:t>, and Giovanni De </a:t>
            </a:r>
            <a:r>
              <a:rPr lang="en-US" dirty="0" err="1"/>
              <a:t>Micheli</a:t>
            </a:r>
            <a:r>
              <a:rPr lang="en-US" dirty="0"/>
              <a:t>, </a:t>
            </a:r>
            <a:r>
              <a:rPr lang="en-US" b="1" dirty="0"/>
              <a:t>The EPFL Logic Synthesis Libraries</a:t>
            </a:r>
            <a:r>
              <a:rPr lang="en-US" dirty="0"/>
              <a:t>, </a:t>
            </a:r>
            <a:r>
              <a:rPr lang="en-US" i="1" dirty="0"/>
              <a:t>Int’l Workshop on Logic Synthesis</a:t>
            </a:r>
            <a:r>
              <a:rPr lang="en-US" dirty="0"/>
              <a:t>, </a:t>
            </a:r>
            <a:r>
              <a:rPr lang="en-US" b="1" dirty="0"/>
              <a:t>arXiv:1805.05121</a:t>
            </a:r>
            <a:r>
              <a:rPr lang="en-US" dirty="0"/>
              <a:t>, 2018.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URL:</a:t>
            </a:r>
            <a:r>
              <a:rPr lang="en-US" dirty="0"/>
              <a:t> </a:t>
            </a:r>
            <a:r>
              <a:rPr lang="en-US" dirty="0">
                <a:hlinkClick r:id="rId17"/>
              </a:rPr>
              <a:t>https://</a:t>
            </a:r>
            <a:r>
              <a:rPr lang="en-US" dirty="0" err="1">
                <a:hlinkClick r:id="rId17"/>
              </a:rPr>
              <a:t>github.com</a:t>
            </a:r>
            <a:r>
              <a:rPr lang="en-US" dirty="0">
                <a:hlinkClick r:id="rId17"/>
              </a:rPr>
              <a:t>/</a:t>
            </a:r>
            <a:r>
              <a:rPr lang="en-US" dirty="0" err="1">
                <a:hlinkClick r:id="rId17"/>
              </a:rPr>
              <a:t>lsils</a:t>
            </a:r>
            <a:r>
              <a:rPr lang="en-US" dirty="0">
                <a:hlinkClick r:id="rId17"/>
              </a:rPr>
              <a:t>/</a:t>
            </a:r>
            <a:r>
              <a:rPr lang="en-US" dirty="0" err="1">
                <a:hlinkClick r:id="rId17"/>
              </a:rPr>
              <a:t>lstools</a:t>
            </a:r>
            <a:r>
              <a:rPr lang="en-US" dirty="0">
                <a:hlinkClick r:id="rId17"/>
              </a:rPr>
              <a:t>-showcase</a:t>
            </a:r>
            <a:endParaRPr lang="en-US" dirty="0"/>
          </a:p>
        </p:txBody>
      </p:sp>
      <p:pic>
        <p:nvPicPr>
          <p:cNvPr id="15" name="Google Shape;651;p45">
            <a:extLst>
              <a:ext uri="{FF2B5EF4-FFF2-40B4-BE49-F238E27FC236}">
                <a16:creationId xmlns:a16="http://schemas.microsoft.com/office/drawing/2014/main" id="{CB111AE8-43BA-F245-AD3E-8425BBAE632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810098" y="4117637"/>
            <a:ext cx="846433" cy="94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7E700B-62AA-1D42-B3F5-290E5197A1AD}"/>
              </a:ext>
            </a:extLst>
          </p:cNvPr>
          <p:cNvSpPr txBox="1"/>
          <p:nvPr/>
        </p:nvSpPr>
        <p:spPr>
          <a:xfrm>
            <a:off x="6626099" y="1679651"/>
            <a:ext cx="154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percy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exact synthesis lib.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9D14BD-D77F-9E40-9126-9AB621212316}"/>
              </a:ext>
            </a:extLst>
          </p:cNvPr>
          <p:cNvSpPr txBox="1"/>
          <p:nvPr/>
        </p:nvSpPr>
        <p:spPr>
          <a:xfrm>
            <a:off x="7047311" y="2352218"/>
            <a:ext cx="979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lorina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parsing lib.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9145CA-F22C-D346-88B6-6BFC66237182}"/>
              </a:ext>
            </a:extLst>
          </p:cNvPr>
          <p:cNvSpPr txBox="1"/>
          <p:nvPr/>
        </p:nvSpPr>
        <p:spPr>
          <a:xfrm>
            <a:off x="7419016" y="3022044"/>
            <a:ext cx="1232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kitty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truth table lib.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DF464C-B65D-F948-8239-48B7C9797666}"/>
              </a:ext>
            </a:extLst>
          </p:cNvPr>
          <p:cNvSpPr txBox="1"/>
          <p:nvPr/>
        </p:nvSpPr>
        <p:spPr>
          <a:xfrm>
            <a:off x="7047311" y="3681333"/>
            <a:ext cx="82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easy</a:t>
            </a:r>
            <a:r>
              <a:rPr lang="en-US" sz="1400" dirty="0"/>
              <a:t>:</a:t>
            </a:r>
          </a:p>
          <a:p>
            <a:r>
              <a:rPr lang="en-US" sz="1400" dirty="0"/>
              <a:t>ESOP lib.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BBA913-FC3A-3D49-A810-44CE21EB64FD}"/>
              </a:ext>
            </a:extLst>
          </p:cNvPr>
          <p:cNvSpPr txBox="1"/>
          <p:nvPr/>
        </p:nvSpPr>
        <p:spPr>
          <a:xfrm>
            <a:off x="3540084" y="3004746"/>
            <a:ext cx="1555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alice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command shell lib.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20EC96-6D3A-504F-9D3B-26AF5DC96A53}"/>
              </a:ext>
            </a:extLst>
          </p:cNvPr>
          <p:cNvSpPr txBox="1"/>
          <p:nvPr/>
        </p:nvSpPr>
        <p:spPr>
          <a:xfrm>
            <a:off x="3861768" y="3676253"/>
            <a:ext cx="159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tweedledum</a:t>
            </a:r>
            <a:r>
              <a:rPr lang="en-US" sz="1400" dirty="0"/>
              <a:t>:</a:t>
            </a:r>
          </a:p>
          <a:p>
            <a:r>
              <a:rPr lang="en-US" sz="1400" dirty="0"/>
              <a:t>quantum synth. lib.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6BB287-F7CB-6946-8712-D04B8FFF488F}"/>
              </a:ext>
            </a:extLst>
          </p:cNvPr>
          <p:cNvSpPr txBox="1"/>
          <p:nvPr/>
        </p:nvSpPr>
        <p:spPr>
          <a:xfrm>
            <a:off x="4294931" y="4333681"/>
            <a:ext cx="1604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caterpillar</a:t>
            </a:r>
            <a:r>
              <a:rPr lang="en-US" sz="1400" dirty="0"/>
              <a:t>:</a:t>
            </a:r>
          </a:p>
          <a:p>
            <a:r>
              <a:rPr lang="en-US" sz="1400" dirty="0"/>
              <a:t>quantum comp. lib.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1C80C9-D31C-9449-B63E-52F1BDF454A4}"/>
              </a:ext>
            </a:extLst>
          </p:cNvPr>
          <p:cNvSpPr txBox="1"/>
          <p:nvPr/>
        </p:nvSpPr>
        <p:spPr>
          <a:xfrm>
            <a:off x="4028097" y="2339170"/>
            <a:ext cx="1435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mockturtle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logic network lib.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E7B446-7C1B-9C4B-832F-D5CFD16DD2B6}"/>
              </a:ext>
            </a:extLst>
          </p:cNvPr>
          <p:cNvCxnSpPr>
            <a:cxnSpLocks/>
          </p:cNvCxnSpPr>
          <p:nvPr/>
        </p:nvCxnSpPr>
        <p:spPr>
          <a:xfrm>
            <a:off x="6576671" y="2151960"/>
            <a:ext cx="1466618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F7B22E-EF9B-5549-BBAA-21471A878FEC}"/>
              </a:ext>
            </a:extLst>
          </p:cNvPr>
          <p:cNvCxnSpPr>
            <a:cxnSpLocks/>
          </p:cNvCxnSpPr>
          <p:nvPr/>
        </p:nvCxnSpPr>
        <p:spPr>
          <a:xfrm>
            <a:off x="6991339" y="2814718"/>
            <a:ext cx="940095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4D82E8D-4109-3641-8391-CFBB081776B8}"/>
              </a:ext>
            </a:extLst>
          </p:cNvPr>
          <p:cNvCxnSpPr>
            <a:cxnSpLocks/>
          </p:cNvCxnSpPr>
          <p:nvPr/>
        </p:nvCxnSpPr>
        <p:spPr>
          <a:xfrm>
            <a:off x="7398918" y="3491655"/>
            <a:ext cx="1163381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AF50D3E-7DC1-C54F-B153-2C9AE806641A}"/>
              </a:ext>
            </a:extLst>
          </p:cNvPr>
          <p:cNvCxnSpPr>
            <a:cxnSpLocks/>
          </p:cNvCxnSpPr>
          <p:nvPr/>
        </p:nvCxnSpPr>
        <p:spPr>
          <a:xfrm>
            <a:off x="7026047" y="4147331"/>
            <a:ext cx="735266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8BF52A-2ECF-F648-95AE-65E590582EF8}"/>
              </a:ext>
            </a:extLst>
          </p:cNvPr>
          <p:cNvCxnSpPr>
            <a:cxnSpLocks/>
          </p:cNvCxnSpPr>
          <p:nvPr/>
        </p:nvCxnSpPr>
        <p:spPr>
          <a:xfrm flipH="1">
            <a:off x="4117890" y="2807630"/>
            <a:ext cx="1349050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E20AD8-C168-014A-B1B6-CDEA36409037}"/>
              </a:ext>
            </a:extLst>
          </p:cNvPr>
          <p:cNvCxnSpPr>
            <a:cxnSpLocks/>
          </p:cNvCxnSpPr>
          <p:nvPr/>
        </p:nvCxnSpPr>
        <p:spPr>
          <a:xfrm flipH="1">
            <a:off x="3628792" y="3470389"/>
            <a:ext cx="1409304" cy="582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FB3A706-BF5A-3542-99D4-D64994F9B6A0}"/>
              </a:ext>
            </a:extLst>
          </p:cNvPr>
          <p:cNvCxnSpPr>
            <a:cxnSpLocks/>
          </p:cNvCxnSpPr>
          <p:nvPr/>
        </p:nvCxnSpPr>
        <p:spPr>
          <a:xfrm flipH="1">
            <a:off x="3947769" y="4144758"/>
            <a:ext cx="1478179" cy="20011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ED692CE-BCB2-354E-89FF-CF4477079091}"/>
              </a:ext>
            </a:extLst>
          </p:cNvPr>
          <p:cNvCxnSpPr>
            <a:cxnSpLocks/>
          </p:cNvCxnSpPr>
          <p:nvPr/>
        </p:nvCxnSpPr>
        <p:spPr>
          <a:xfrm flipH="1">
            <a:off x="4390687" y="4791965"/>
            <a:ext cx="1478179" cy="20011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359DD77-6F28-9D45-BF53-B510D4F38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979" y="1694174"/>
            <a:ext cx="2659804" cy="2650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Infrastructure for logic synthesis</a:t>
            </a:r>
          </a:p>
          <a:p>
            <a:pPr lvl="1"/>
            <a:r>
              <a:rPr lang="en-US" sz="1800" dirty="0"/>
              <a:t>Open source</a:t>
            </a:r>
          </a:p>
          <a:p>
            <a:pPr lvl="1"/>
            <a:r>
              <a:rPr lang="en-US" sz="1800" dirty="0"/>
              <a:t>Modular</a:t>
            </a:r>
          </a:p>
          <a:p>
            <a:pPr lvl="1"/>
            <a:r>
              <a:rPr lang="en-US" sz="1800" dirty="0"/>
              <a:t>Well-tested</a:t>
            </a:r>
          </a:p>
          <a:p>
            <a:pPr lvl="1"/>
            <a:r>
              <a:rPr lang="en-US" sz="1800" dirty="0"/>
              <a:t>Well-documented</a:t>
            </a:r>
          </a:p>
          <a:p>
            <a:pPr lvl="1"/>
            <a:r>
              <a:rPr lang="en-US" sz="1800" dirty="0"/>
              <a:t>Easy-to-integrate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70FF7C-035C-F34F-A454-00BE9CA75301}"/>
              </a:ext>
            </a:extLst>
          </p:cNvPr>
          <p:cNvSpPr txBox="1"/>
          <p:nvPr/>
        </p:nvSpPr>
        <p:spPr>
          <a:xfrm>
            <a:off x="6754667" y="4663534"/>
            <a:ext cx="223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Quantum compilation</a:t>
            </a:r>
          </a:p>
        </p:txBody>
      </p:sp>
    </p:spTree>
    <p:extLst>
      <p:ext uri="{BB962C8B-B14F-4D97-AF65-F5344CB8AC3E}">
        <p14:creationId xmlns:p14="http://schemas.microsoft.com/office/powerpoint/2010/main" val="31360677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6894-F2B1-F247-901B-24DD961D3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BBF83-902E-7445-829B-E54D2D1DA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Logic network library: </a:t>
            </a:r>
            <a:r>
              <a:rPr lang="en-US" sz="2200" i="1" dirty="0" err="1"/>
              <a:t>mockturtle</a:t>
            </a:r>
            <a:endParaRPr lang="en-US" sz="2200" i="1" dirty="0"/>
          </a:p>
          <a:p>
            <a:pPr lvl="1"/>
            <a:r>
              <a:rPr lang="en-US" sz="2000" dirty="0"/>
              <a:t>Generic &amp; scalable logic optimizations</a:t>
            </a:r>
          </a:p>
          <a:p>
            <a:pPr lvl="1"/>
            <a:r>
              <a:rPr lang="en-US" sz="2000" dirty="0" err="1"/>
              <a:t>Resynthesis</a:t>
            </a:r>
            <a:r>
              <a:rPr lang="en-US" sz="2000" dirty="0"/>
              <a:t> flow for area optimization (ABC’s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compress2rs</a:t>
            </a:r>
            <a:r>
              <a:rPr lang="en-US" sz="2000" dirty="0"/>
              <a:t>)</a:t>
            </a:r>
          </a:p>
          <a:p>
            <a:r>
              <a:rPr lang="en-US" sz="2200" dirty="0"/>
              <a:t>Future directions:</a:t>
            </a:r>
          </a:p>
          <a:p>
            <a:pPr lvl="1"/>
            <a:r>
              <a:rPr lang="en-US" sz="2000" dirty="0"/>
              <a:t>Dynamically switching between logic representations</a:t>
            </a:r>
          </a:p>
          <a:p>
            <a:pPr lvl="1"/>
            <a:r>
              <a:rPr lang="en-US" sz="2000" dirty="0"/>
              <a:t>Portfolio logic synthesis methods</a:t>
            </a:r>
          </a:p>
          <a:p>
            <a:pPr lvl="1"/>
            <a:r>
              <a:rPr lang="en-US" sz="2000" dirty="0"/>
              <a:t>Specialized design flows for MIGs, XAGs, XMGs, etc.</a:t>
            </a:r>
          </a:p>
          <a:p>
            <a:pPr lvl="1"/>
            <a:endParaRPr lang="en-US" sz="2200" dirty="0"/>
          </a:p>
          <a:p>
            <a:r>
              <a:rPr lang="en-US" sz="2200" dirty="0"/>
              <a:t>Our work enables to prototype and experiment with generic optimization scripts.</a:t>
            </a:r>
          </a:p>
        </p:txBody>
      </p:sp>
    </p:spTree>
    <p:extLst>
      <p:ext uri="{BB962C8B-B14F-4D97-AF65-F5344CB8AC3E}">
        <p14:creationId xmlns:p14="http://schemas.microsoft.com/office/powerpoint/2010/main" val="39566685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86EB4-9DFD-724E-932F-228CA4FA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Boolean rewriting using Exact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5C505-9711-A94E-BD68-BCD5C5FA8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Objective</a:t>
            </a:r>
            <a:r>
              <a:rPr lang="en-US" sz="2400" dirty="0"/>
              <a:t>: Logic synthesis deals with finding a logic circuits of a Boolean function </a:t>
            </a:r>
            <a:r>
              <a:rPr lang="en-US" sz="2400" dirty="0" err="1"/>
              <a:t>wrt</a:t>
            </a:r>
            <a:r>
              <a:rPr lang="en-US" sz="2400" dirty="0"/>
              <a:t>. a cost function (number of gates, depth of the circuit) </a:t>
            </a:r>
          </a:p>
          <a:p>
            <a:r>
              <a:rPr lang="en-US" sz="2400" b="1" dirty="0"/>
              <a:t>Challenge</a:t>
            </a:r>
            <a:r>
              <a:rPr lang="en-US" sz="2400" dirty="0"/>
              <a:t>: efficiency &amp; scalability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Our solution</a:t>
            </a:r>
            <a:r>
              <a:rPr lang="en-US" sz="2400" dirty="0"/>
              <a:t>: </a:t>
            </a:r>
            <a:r>
              <a:rPr lang="en-US" sz="2400" i="1" dirty="0"/>
              <a:t>cut rewriting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Simple data structure: </a:t>
            </a:r>
            <a:r>
              <a:rPr lang="en-US" sz="2400" i="1" dirty="0"/>
              <a:t>DAG-awareness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Peephole optimization: </a:t>
            </a:r>
            <a:r>
              <a:rPr lang="en-US" sz="2400" i="1" dirty="0"/>
              <a:t>cut enumeration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No database: </a:t>
            </a:r>
            <a:r>
              <a:rPr lang="en-US" sz="2400" i="1" dirty="0"/>
              <a:t>on-the-fly </a:t>
            </a:r>
            <a:r>
              <a:rPr lang="en-US" sz="2400" dirty="0"/>
              <a:t>computation using </a:t>
            </a:r>
            <a:r>
              <a:rPr lang="en-US" sz="2400" i="1" dirty="0"/>
              <a:t>Exact Synthesis</a:t>
            </a:r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1F54016A-717D-FE44-9F75-21485F69E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762" y="401702"/>
            <a:ext cx="734138" cy="8428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B77E96C-7B87-C54C-8319-54FC53A77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0668" y="701608"/>
            <a:ext cx="734138" cy="8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597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07D925D7-FC68-014B-9204-00B2F7BF7B27}"/>
              </a:ext>
            </a:extLst>
          </p:cNvPr>
          <p:cNvCxnSpPr>
            <a:cxnSpLocks/>
          </p:cNvCxnSpPr>
          <p:nvPr/>
        </p:nvCxnSpPr>
        <p:spPr>
          <a:xfrm>
            <a:off x="3995667" y="1980358"/>
            <a:ext cx="2912671" cy="4800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253279-9CD2-F349-BEE1-78B3670F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Boolean rewriting in a nutshell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DE6A313-9EFC-C741-9E49-4540D100B54C}"/>
              </a:ext>
            </a:extLst>
          </p:cNvPr>
          <p:cNvSpPr>
            <a:spLocks noChangeAspect="1"/>
          </p:cNvSpPr>
          <p:nvPr/>
        </p:nvSpPr>
        <p:spPr>
          <a:xfrm>
            <a:off x="4683445" y="2446393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2232449A-A483-824B-A5DD-823C948FF609}"/>
              </a:ext>
            </a:extLst>
          </p:cNvPr>
          <p:cNvSpPr>
            <a:spLocks noChangeAspect="1"/>
          </p:cNvSpPr>
          <p:nvPr/>
        </p:nvSpPr>
        <p:spPr>
          <a:xfrm>
            <a:off x="4683445" y="2986322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0D6B2518-984B-3D4A-AD3B-290F8A818640}"/>
              </a:ext>
            </a:extLst>
          </p:cNvPr>
          <p:cNvSpPr>
            <a:spLocks noChangeAspect="1"/>
          </p:cNvSpPr>
          <p:nvPr/>
        </p:nvSpPr>
        <p:spPr>
          <a:xfrm>
            <a:off x="5337703" y="2672801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F94E62AE-B53E-2347-82F3-409D3C35940A}"/>
              </a:ext>
            </a:extLst>
          </p:cNvPr>
          <p:cNvSpPr>
            <a:spLocks noChangeAspect="1"/>
          </p:cNvSpPr>
          <p:nvPr/>
        </p:nvSpPr>
        <p:spPr>
          <a:xfrm>
            <a:off x="4683445" y="3530982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B2A032D-70DC-524F-BBA0-5641D59F800C}"/>
              </a:ext>
            </a:extLst>
          </p:cNvPr>
          <p:cNvSpPr>
            <a:spLocks noChangeAspect="1"/>
          </p:cNvSpPr>
          <p:nvPr/>
        </p:nvSpPr>
        <p:spPr>
          <a:xfrm>
            <a:off x="4683445" y="4075642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628458C0-B013-D54C-87D7-AC1BFD984674}"/>
              </a:ext>
            </a:extLst>
          </p:cNvPr>
          <p:cNvSpPr>
            <a:spLocks noChangeAspect="1"/>
          </p:cNvSpPr>
          <p:nvPr/>
        </p:nvSpPr>
        <p:spPr>
          <a:xfrm>
            <a:off x="5337703" y="3211547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D4DD2C4-4132-494D-AACB-D47D52F746A5}"/>
              </a:ext>
            </a:extLst>
          </p:cNvPr>
          <p:cNvSpPr>
            <a:spLocks noChangeAspect="1"/>
          </p:cNvSpPr>
          <p:nvPr/>
        </p:nvSpPr>
        <p:spPr>
          <a:xfrm>
            <a:off x="5337703" y="3783047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137D170-E299-E54E-A7D9-6A94150B6DCE}"/>
              </a:ext>
            </a:extLst>
          </p:cNvPr>
          <p:cNvSpPr>
            <a:spLocks noChangeAspect="1"/>
          </p:cNvSpPr>
          <p:nvPr/>
        </p:nvSpPr>
        <p:spPr>
          <a:xfrm>
            <a:off x="5854450" y="2444201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29B86B0-3950-5D4B-82DC-A44F5B1545E6}"/>
              </a:ext>
            </a:extLst>
          </p:cNvPr>
          <p:cNvSpPr>
            <a:spLocks noChangeAspect="1"/>
          </p:cNvSpPr>
          <p:nvPr/>
        </p:nvSpPr>
        <p:spPr>
          <a:xfrm>
            <a:off x="4683445" y="1908505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DB79D19-4C05-AA44-8614-3716B740D75C}"/>
              </a:ext>
            </a:extLst>
          </p:cNvPr>
          <p:cNvSpPr>
            <a:spLocks noChangeAspect="1"/>
          </p:cNvSpPr>
          <p:nvPr/>
        </p:nvSpPr>
        <p:spPr>
          <a:xfrm>
            <a:off x="5854450" y="3628044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422AA4F-4865-2345-B8A6-3E59496C9A47}"/>
              </a:ext>
            </a:extLst>
          </p:cNvPr>
          <p:cNvSpPr>
            <a:spLocks noChangeAspect="1"/>
          </p:cNvSpPr>
          <p:nvPr/>
        </p:nvSpPr>
        <p:spPr>
          <a:xfrm>
            <a:off x="5854450" y="3110264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ABB986D-4A35-804B-8E4E-84BC74F21C1E}"/>
              </a:ext>
            </a:extLst>
          </p:cNvPr>
          <p:cNvSpPr>
            <a:spLocks noChangeAspect="1"/>
          </p:cNvSpPr>
          <p:nvPr/>
        </p:nvSpPr>
        <p:spPr>
          <a:xfrm>
            <a:off x="6436798" y="3261659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02B1C592-226C-7640-B9EF-6ED3819BDF96}"/>
              </a:ext>
            </a:extLst>
          </p:cNvPr>
          <p:cNvSpPr>
            <a:spLocks noChangeAspect="1"/>
          </p:cNvSpPr>
          <p:nvPr/>
        </p:nvSpPr>
        <p:spPr>
          <a:xfrm>
            <a:off x="6436798" y="3628044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193BC1B-41BD-5C4E-9BF5-14B2C11E5A54}"/>
              </a:ext>
            </a:extLst>
          </p:cNvPr>
          <p:cNvSpPr>
            <a:spLocks noChangeAspect="1"/>
          </p:cNvSpPr>
          <p:nvPr/>
        </p:nvSpPr>
        <p:spPr>
          <a:xfrm>
            <a:off x="6436798" y="2426285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90539A03-5402-5945-90A1-763DD51E7ADD}"/>
              </a:ext>
            </a:extLst>
          </p:cNvPr>
          <p:cNvSpPr>
            <a:spLocks noChangeAspect="1"/>
          </p:cNvSpPr>
          <p:nvPr/>
        </p:nvSpPr>
        <p:spPr>
          <a:xfrm>
            <a:off x="5337703" y="2134030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D2889805-7464-F84F-9B72-3DEE3350F7F6}"/>
              </a:ext>
            </a:extLst>
          </p:cNvPr>
          <p:cNvSpPr>
            <a:spLocks noChangeAspect="1"/>
          </p:cNvSpPr>
          <p:nvPr/>
        </p:nvSpPr>
        <p:spPr>
          <a:xfrm>
            <a:off x="6904846" y="2426285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AF70D823-9B64-3F46-81B1-DE2CE6B8BD42}"/>
              </a:ext>
            </a:extLst>
          </p:cNvPr>
          <p:cNvSpPr>
            <a:spLocks noChangeAspect="1"/>
          </p:cNvSpPr>
          <p:nvPr/>
        </p:nvSpPr>
        <p:spPr>
          <a:xfrm>
            <a:off x="6904846" y="2953022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06589393-D383-6545-B7BE-BCF14EA0A200}"/>
              </a:ext>
            </a:extLst>
          </p:cNvPr>
          <p:cNvSpPr>
            <a:spLocks noChangeAspect="1"/>
          </p:cNvSpPr>
          <p:nvPr/>
        </p:nvSpPr>
        <p:spPr>
          <a:xfrm>
            <a:off x="6904846" y="3479760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AB4D4863-D5DA-4C4A-965A-DAFCD4164B8F}"/>
              </a:ext>
            </a:extLst>
          </p:cNvPr>
          <p:cNvSpPr>
            <a:spLocks noChangeAspect="1"/>
          </p:cNvSpPr>
          <p:nvPr/>
        </p:nvSpPr>
        <p:spPr>
          <a:xfrm>
            <a:off x="4683445" y="4620302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27E7052D-9F87-F648-A5FF-020A58DC749E}"/>
              </a:ext>
            </a:extLst>
          </p:cNvPr>
          <p:cNvSpPr>
            <a:spLocks noChangeAspect="1"/>
          </p:cNvSpPr>
          <p:nvPr/>
        </p:nvSpPr>
        <p:spPr>
          <a:xfrm>
            <a:off x="5337703" y="4354547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8621C9AD-806D-1349-BF5D-95F12DBB2FFF}"/>
              </a:ext>
            </a:extLst>
          </p:cNvPr>
          <p:cNvSpPr>
            <a:spLocks noChangeAspect="1"/>
          </p:cNvSpPr>
          <p:nvPr/>
        </p:nvSpPr>
        <p:spPr>
          <a:xfrm>
            <a:off x="5854450" y="4223926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76FE427C-F08B-924B-AEAC-2BDF8FEEA4C2}"/>
              </a:ext>
            </a:extLst>
          </p:cNvPr>
          <p:cNvSpPr>
            <a:spLocks noChangeAspect="1"/>
          </p:cNvSpPr>
          <p:nvPr/>
        </p:nvSpPr>
        <p:spPr>
          <a:xfrm>
            <a:off x="6436798" y="4223926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D947A5FC-31AE-7747-B02F-00EF11E05542}"/>
              </a:ext>
            </a:extLst>
          </p:cNvPr>
          <p:cNvSpPr>
            <a:spLocks noChangeAspect="1"/>
          </p:cNvSpPr>
          <p:nvPr/>
        </p:nvSpPr>
        <p:spPr>
          <a:xfrm>
            <a:off x="7298755" y="3578616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03AC7227-6373-3843-AC17-646D887F910C}"/>
              </a:ext>
            </a:extLst>
          </p:cNvPr>
          <p:cNvSpPr>
            <a:spLocks noChangeAspect="1"/>
          </p:cNvSpPr>
          <p:nvPr/>
        </p:nvSpPr>
        <p:spPr>
          <a:xfrm>
            <a:off x="7372894" y="2960718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BC8E8F36-E890-BB4F-8823-21317C534FC0}"/>
              </a:ext>
            </a:extLst>
          </p:cNvPr>
          <p:cNvSpPr>
            <a:spLocks noChangeAspect="1"/>
          </p:cNvSpPr>
          <p:nvPr/>
        </p:nvSpPr>
        <p:spPr>
          <a:xfrm>
            <a:off x="7378185" y="2441676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250300E5-7152-0E4A-BA4E-5946B18B750D}"/>
              </a:ext>
            </a:extLst>
          </p:cNvPr>
          <p:cNvSpPr>
            <a:spLocks noChangeAspect="1"/>
          </p:cNvSpPr>
          <p:nvPr/>
        </p:nvSpPr>
        <p:spPr>
          <a:xfrm>
            <a:off x="7323469" y="3976786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8B4032E7-9420-744A-9D67-BB3CEAEBC947}"/>
              </a:ext>
            </a:extLst>
          </p:cNvPr>
          <p:cNvSpPr>
            <a:spLocks noChangeAspect="1"/>
          </p:cNvSpPr>
          <p:nvPr/>
        </p:nvSpPr>
        <p:spPr>
          <a:xfrm>
            <a:off x="7937074" y="2732118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9E6488D4-1941-BA46-808B-49C229EF9ABC}"/>
              </a:ext>
            </a:extLst>
          </p:cNvPr>
          <p:cNvSpPr>
            <a:spLocks noChangeAspect="1"/>
          </p:cNvSpPr>
          <p:nvPr/>
        </p:nvSpPr>
        <p:spPr>
          <a:xfrm>
            <a:off x="7937074" y="3209529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FC1D7A98-B779-6D45-B8EA-8C78C008840E}"/>
              </a:ext>
            </a:extLst>
          </p:cNvPr>
          <p:cNvSpPr>
            <a:spLocks noChangeAspect="1"/>
          </p:cNvSpPr>
          <p:nvPr/>
        </p:nvSpPr>
        <p:spPr>
          <a:xfrm>
            <a:off x="7937074" y="3786738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1E84561E-4B30-6347-9AFB-AABECF38AB32}"/>
              </a:ext>
            </a:extLst>
          </p:cNvPr>
          <p:cNvCxnSpPr>
            <a:stCxn id="120" idx="6"/>
            <a:endCxn id="126" idx="1"/>
          </p:cNvCxnSpPr>
          <p:nvPr/>
        </p:nvCxnSpPr>
        <p:spPr>
          <a:xfrm>
            <a:off x="4912045" y="2022805"/>
            <a:ext cx="459136" cy="1447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862B9C85-35EC-5D4D-A076-CD0AFCCE9083}"/>
              </a:ext>
            </a:extLst>
          </p:cNvPr>
          <p:cNvCxnSpPr>
            <a:cxnSpLocks/>
            <a:stCxn id="112" idx="6"/>
            <a:endCxn id="126" idx="3"/>
          </p:cNvCxnSpPr>
          <p:nvPr/>
        </p:nvCxnSpPr>
        <p:spPr>
          <a:xfrm flipV="1">
            <a:off x="4912045" y="2329152"/>
            <a:ext cx="459136" cy="2315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E133B5E-3661-7B4A-A720-03A0DE705B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7053" y="1865404"/>
                <a:ext cx="228600" cy="228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E133B5E-3661-7B4A-A720-03A0DE705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053" y="1865404"/>
                <a:ext cx="228600" cy="228600"/>
              </a:xfrm>
              <a:prstGeom prst="rect">
                <a:avLst/>
              </a:prstGeom>
              <a:blipFill>
                <a:blip r:embed="rId2"/>
                <a:stretch>
                  <a:fillRect l="-10526"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B47C9A88-5258-8C4F-85AA-D9D517EB37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7053" y="2542776"/>
                <a:ext cx="228600" cy="228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B47C9A88-5258-8C4F-85AA-D9D517EB37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053" y="2542776"/>
                <a:ext cx="228600" cy="228600"/>
              </a:xfrm>
              <a:prstGeom prst="rect">
                <a:avLst/>
              </a:prstGeom>
              <a:blipFill>
                <a:blip r:embed="rId3"/>
                <a:stretch>
                  <a:fillRect l="-15789"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32422E56-65A6-9C48-AFD9-87334A1B49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7053" y="4604381"/>
                <a:ext cx="228600" cy="228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32422E56-65A6-9C48-AFD9-87334A1B4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053" y="4604381"/>
                <a:ext cx="228600" cy="228600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78D2BA74-3432-8B42-8451-A533DDA193F8}"/>
              </a:ext>
            </a:extLst>
          </p:cNvPr>
          <p:cNvCxnSpPr>
            <a:cxnSpLocks/>
            <a:stCxn id="113" idx="6"/>
            <a:endCxn id="114" idx="3"/>
          </p:cNvCxnSpPr>
          <p:nvPr/>
        </p:nvCxnSpPr>
        <p:spPr>
          <a:xfrm flipV="1">
            <a:off x="4912045" y="2867923"/>
            <a:ext cx="459136" cy="2326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385AA0A5-9325-4943-9D70-06081DE85AE0}"/>
              </a:ext>
            </a:extLst>
          </p:cNvPr>
          <p:cNvCxnSpPr>
            <a:cxnSpLocks/>
            <a:endCxn id="114" idx="2"/>
          </p:cNvCxnSpPr>
          <p:nvPr/>
        </p:nvCxnSpPr>
        <p:spPr>
          <a:xfrm>
            <a:off x="3917524" y="2765596"/>
            <a:ext cx="1420179" cy="215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9A4C6D29-7065-D546-B23A-08A74C0D4F1F}"/>
              </a:ext>
            </a:extLst>
          </p:cNvPr>
          <p:cNvCxnSpPr>
            <a:cxnSpLocks/>
            <a:stCxn id="144" idx="3"/>
            <a:endCxn id="112" idx="3"/>
          </p:cNvCxnSpPr>
          <p:nvPr/>
        </p:nvCxnSpPr>
        <p:spPr>
          <a:xfrm flipV="1">
            <a:off x="4025653" y="2641515"/>
            <a:ext cx="691270" cy="155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39727443-4599-7A42-B5AA-CA2D50EF3BA3}"/>
              </a:ext>
            </a:extLst>
          </p:cNvPr>
          <p:cNvCxnSpPr>
            <a:cxnSpLocks/>
            <a:stCxn id="143" idx="3"/>
            <a:endCxn id="120" idx="1"/>
          </p:cNvCxnSpPr>
          <p:nvPr/>
        </p:nvCxnSpPr>
        <p:spPr>
          <a:xfrm flipV="1">
            <a:off x="4025653" y="1941983"/>
            <a:ext cx="691270" cy="377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16567B3-1A91-1449-A848-18406E7760A3}"/>
              </a:ext>
            </a:extLst>
          </p:cNvPr>
          <p:cNvCxnSpPr>
            <a:cxnSpLocks/>
            <a:stCxn id="144" idx="3"/>
            <a:endCxn id="120" idx="3"/>
          </p:cNvCxnSpPr>
          <p:nvPr/>
        </p:nvCxnSpPr>
        <p:spPr>
          <a:xfrm flipV="1">
            <a:off x="4025653" y="2103627"/>
            <a:ext cx="691270" cy="5534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521F50D9-C72C-0645-906E-A01702CC02CE}"/>
              </a:ext>
            </a:extLst>
          </p:cNvPr>
          <p:cNvCxnSpPr>
            <a:cxnSpLocks/>
            <a:stCxn id="143" idx="3"/>
            <a:endCxn id="112" idx="1"/>
          </p:cNvCxnSpPr>
          <p:nvPr/>
        </p:nvCxnSpPr>
        <p:spPr>
          <a:xfrm>
            <a:off x="4025653" y="1979704"/>
            <a:ext cx="691270" cy="5001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E003B4A5-D33A-6643-8116-E38471D6D62D}"/>
              </a:ext>
            </a:extLst>
          </p:cNvPr>
          <p:cNvCxnSpPr>
            <a:cxnSpLocks/>
            <a:endCxn id="113" idx="1"/>
          </p:cNvCxnSpPr>
          <p:nvPr/>
        </p:nvCxnSpPr>
        <p:spPr>
          <a:xfrm>
            <a:off x="3917524" y="2986322"/>
            <a:ext cx="799399" cy="334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D626B661-53E2-4C47-8DAA-2444AFA4C506}"/>
              </a:ext>
            </a:extLst>
          </p:cNvPr>
          <p:cNvCxnSpPr>
            <a:cxnSpLocks/>
            <a:endCxn id="113" idx="3"/>
          </p:cNvCxnSpPr>
          <p:nvPr/>
        </p:nvCxnSpPr>
        <p:spPr>
          <a:xfrm flipV="1">
            <a:off x="3917524" y="3181444"/>
            <a:ext cx="799399" cy="2232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C87F881A-AB74-5A42-97E9-7E70BF03E78F}"/>
              </a:ext>
            </a:extLst>
          </p:cNvPr>
          <p:cNvCxnSpPr>
            <a:cxnSpLocks/>
            <a:endCxn id="115" idx="3"/>
          </p:cNvCxnSpPr>
          <p:nvPr/>
        </p:nvCxnSpPr>
        <p:spPr>
          <a:xfrm flipV="1">
            <a:off x="3917524" y="3726104"/>
            <a:ext cx="799399" cy="1712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A68CA546-9111-BF41-9BDB-B20C5CDC3DE2}"/>
              </a:ext>
            </a:extLst>
          </p:cNvPr>
          <p:cNvCxnSpPr>
            <a:cxnSpLocks/>
            <a:endCxn id="115" idx="2"/>
          </p:cNvCxnSpPr>
          <p:nvPr/>
        </p:nvCxnSpPr>
        <p:spPr>
          <a:xfrm>
            <a:off x="3917524" y="3645282"/>
            <a:ext cx="76592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A9114D30-C404-EE4E-AD78-27288CEC5789}"/>
              </a:ext>
            </a:extLst>
          </p:cNvPr>
          <p:cNvCxnSpPr>
            <a:cxnSpLocks/>
            <a:stCxn id="145" idx="3"/>
            <a:endCxn id="130" idx="3"/>
          </p:cNvCxnSpPr>
          <p:nvPr/>
        </p:nvCxnSpPr>
        <p:spPr>
          <a:xfrm>
            <a:off x="4025653" y="4718681"/>
            <a:ext cx="691270" cy="967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E4CD7C1D-6140-7A42-BCDC-511C08E7FA99}"/>
              </a:ext>
            </a:extLst>
          </p:cNvPr>
          <p:cNvCxnSpPr>
            <a:cxnSpLocks/>
            <a:endCxn id="130" idx="1"/>
          </p:cNvCxnSpPr>
          <p:nvPr/>
        </p:nvCxnSpPr>
        <p:spPr>
          <a:xfrm>
            <a:off x="3954850" y="4246797"/>
            <a:ext cx="762073" cy="4069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1CC9972E-669B-1547-B368-0DBFEB604986}"/>
              </a:ext>
            </a:extLst>
          </p:cNvPr>
          <p:cNvCxnSpPr>
            <a:cxnSpLocks/>
            <a:endCxn id="131" idx="2"/>
          </p:cNvCxnSpPr>
          <p:nvPr/>
        </p:nvCxnSpPr>
        <p:spPr>
          <a:xfrm>
            <a:off x="3917524" y="4465783"/>
            <a:ext cx="1420179" cy="30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EAD41F0F-623F-6B46-A812-25D8472E1B58}"/>
              </a:ext>
            </a:extLst>
          </p:cNvPr>
          <p:cNvCxnSpPr>
            <a:cxnSpLocks/>
            <a:endCxn id="116" idx="1"/>
          </p:cNvCxnSpPr>
          <p:nvPr/>
        </p:nvCxnSpPr>
        <p:spPr>
          <a:xfrm>
            <a:off x="3895442" y="4109120"/>
            <a:ext cx="82148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6F0B8F6-C323-CC49-BBFC-FDB52A1BF167}"/>
              </a:ext>
            </a:extLst>
          </p:cNvPr>
          <p:cNvCxnSpPr>
            <a:cxnSpLocks/>
            <a:endCxn id="116" idx="3"/>
          </p:cNvCxnSpPr>
          <p:nvPr/>
        </p:nvCxnSpPr>
        <p:spPr>
          <a:xfrm>
            <a:off x="3917524" y="4270764"/>
            <a:ext cx="7993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8E416C0E-DC64-9240-B11F-1D3845C4315D}"/>
              </a:ext>
            </a:extLst>
          </p:cNvPr>
          <p:cNvCxnSpPr>
            <a:cxnSpLocks/>
            <a:stCxn id="130" idx="6"/>
            <a:endCxn id="131" idx="3"/>
          </p:cNvCxnSpPr>
          <p:nvPr/>
        </p:nvCxnSpPr>
        <p:spPr>
          <a:xfrm flipV="1">
            <a:off x="4912045" y="4549669"/>
            <a:ext cx="459136" cy="1849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D2F41AED-514B-5D4F-BBF1-CED9A7F992A4}"/>
              </a:ext>
            </a:extLst>
          </p:cNvPr>
          <p:cNvCxnSpPr>
            <a:cxnSpLocks/>
            <a:stCxn id="131" idx="6"/>
            <a:endCxn id="132" idx="3"/>
          </p:cNvCxnSpPr>
          <p:nvPr/>
        </p:nvCxnSpPr>
        <p:spPr>
          <a:xfrm flipV="1">
            <a:off x="5566303" y="4419048"/>
            <a:ext cx="321625" cy="497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969B124B-BC68-B448-B7CF-CDD92A5A7A85}"/>
              </a:ext>
            </a:extLst>
          </p:cNvPr>
          <p:cNvCxnSpPr>
            <a:cxnSpLocks/>
            <a:stCxn id="116" idx="6"/>
            <a:endCxn id="132" idx="2"/>
          </p:cNvCxnSpPr>
          <p:nvPr/>
        </p:nvCxnSpPr>
        <p:spPr>
          <a:xfrm>
            <a:off x="4912045" y="4189942"/>
            <a:ext cx="942405" cy="1482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32C37615-5FEE-354C-B4A9-139A1D216707}"/>
              </a:ext>
            </a:extLst>
          </p:cNvPr>
          <p:cNvCxnSpPr>
            <a:cxnSpLocks/>
            <a:stCxn id="116" idx="6"/>
            <a:endCxn id="118" idx="3"/>
          </p:cNvCxnSpPr>
          <p:nvPr/>
        </p:nvCxnSpPr>
        <p:spPr>
          <a:xfrm flipV="1">
            <a:off x="4912045" y="3978169"/>
            <a:ext cx="459136" cy="2117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93D2ACEA-7B0A-9E49-9726-C97926E7DC4B}"/>
              </a:ext>
            </a:extLst>
          </p:cNvPr>
          <p:cNvCxnSpPr>
            <a:cxnSpLocks/>
            <a:stCxn id="115" idx="6"/>
            <a:endCxn id="117" idx="3"/>
          </p:cNvCxnSpPr>
          <p:nvPr/>
        </p:nvCxnSpPr>
        <p:spPr>
          <a:xfrm flipV="1">
            <a:off x="4912045" y="3406669"/>
            <a:ext cx="459136" cy="2386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74EE1900-945E-DE42-902A-E2F740BE17F5}"/>
              </a:ext>
            </a:extLst>
          </p:cNvPr>
          <p:cNvCxnSpPr>
            <a:cxnSpLocks/>
            <a:stCxn id="113" idx="5"/>
            <a:endCxn id="117" idx="2"/>
          </p:cNvCxnSpPr>
          <p:nvPr/>
        </p:nvCxnSpPr>
        <p:spPr>
          <a:xfrm>
            <a:off x="4878567" y="3181444"/>
            <a:ext cx="459136" cy="1444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62BBFFDA-9C48-D848-8060-FF27C0B79F08}"/>
              </a:ext>
            </a:extLst>
          </p:cNvPr>
          <p:cNvCxnSpPr>
            <a:cxnSpLocks/>
            <a:stCxn id="114" idx="6"/>
            <a:endCxn id="119" idx="3"/>
          </p:cNvCxnSpPr>
          <p:nvPr/>
        </p:nvCxnSpPr>
        <p:spPr>
          <a:xfrm flipV="1">
            <a:off x="5566303" y="2639323"/>
            <a:ext cx="321625" cy="1477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DA62D6E5-7AFE-EC45-8338-237136C33C3E}"/>
              </a:ext>
            </a:extLst>
          </p:cNvPr>
          <p:cNvCxnSpPr>
            <a:cxnSpLocks/>
            <a:stCxn id="126" idx="6"/>
            <a:endCxn id="119" idx="1"/>
          </p:cNvCxnSpPr>
          <p:nvPr/>
        </p:nvCxnSpPr>
        <p:spPr>
          <a:xfrm>
            <a:off x="5566303" y="2248330"/>
            <a:ext cx="32162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A9A7783E-CA5F-9347-AB2B-854326C1C235}"/>
              </a:ext>
            </a:extLst>
          </p:cNvPr>
          <p:cNvCxnSpPr>
            <a:cxnSpLocks/>
            <a:stCxn id="117" idx="6"/>
            <a:endCxn id="122" idx="3"/>
          </p:cNvCxnSpPr>
          <p:nvPr/>
        </p:nvCxnSpPr>
        <p:spPr>
          <a:xfrm flipV="1">
            <a:off x="5566303" y="3305386"/>
            <a:ext cx="321625" cy="204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AE139AFB-9C96-5441-8928-C1804B3F5C10}"/>
              </a:ext>
            </a:extLst>
          </p:cNvPr>
          <p:cNvCxnSpPr>
            <a:cxnSpLocks/>
            <a:stCxn id="114" idx="6"/>
            <a:endCxn id="122" idx="1"/>
          </p:cNvCxnSpPr>
          <p:nvPr/>
        </p:nvCxnSpPr>
        <p:spPr>
          <a:xfrm>
            <a:off x="5566303" y="2787101"/>
            <a:ext cx="321625" cy="3566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7A77EF80-4E09-6C44-9C30-2D317ED68A5B}"/>
              </a:ext>
            </a:extLst>
          </p:cNvPr>
          <p:cNvCxnSpPr>
            <a:cxnSpLocks/>
            <a:stCxn id="118" idx="6"/>
            <a:endCxn id="121" idx="3"/>
          </p:cNvCxnSpPr>
          <p:nvPr/>
        </p:nvCxnSpPr>
        <p:spPr>
          <a:xfrm flipV="1">
            <a:off x="5566303" y="3823166"/>
            <a:ext cx="321625" cy="741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4C571F1C-D31E-1E4C-B2F2-2B114AB46CCA}"/>
              </a:ext>
            </a:extLst>
          </p:cNvPr>
          <p:cNvCxnSpPr>
            <a:cxnSpLocks/>
            <a:stCxn id="115" idx="6"/>
            <a:endCxn id="121" idx="2"/>
          </p:cNvCxnSpPr>
          <p:nvPr/>
        </p:nvCxnSpPr>
        <p:spPr>
          <a:xfrm>
            <a:off x="4912045" y="3645282"/>
            <a:ext cx="942405" cy="970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3A08AC3-B4F0-C74A-906A-2FD2604A6C58}"/>
              </a:ext>
            </a:extLst>
          </p:cNvPr>
          <p:cNvCxnSpPr>
            <a:cxnSpLocks/>
            <a:stCxn id="126" idx="6"/>
            <a:endCxn id="125" idx="1"/>
          </p:cNvCxnSpPr>
          <p:nvPr/>
        </p:nvCxnSpPr>
        <p:spPr>
          <a:xfrm>
            <a:off x="5566303" y="2248330"/>
            <a:ext cx="903973" cy="211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A4B99C45-9DE4-7648-AD90-EC2112CA5AF5}"/>
              </a:ext>
            </a:extLst>
          </p:cNvPr>
          <p:cNvCxnSpPr>
            <a:cxnSpLocks/>
            <a:stCxn id="119" idx="6"/>
            <a:endCxn id="125" idx="2"/>
          </p:cNvCxnSpPr>
          <p:nvPr/>
        </p:nvCxnSpPr>
        <p:spPr>
          <a:xfrm flipV="1">
            <a:off x="6083050" y="2540585"/>
            <a:ext cx="353748" cy="179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CFB62ACB-82B8-0842-AFD6-C5DCA99CDBC9}"/>
              </a:ext>
            </a:extLst>
          </p:cNvPr>
          <p:cNvCxnSpPr>
            <a:cxnSpLocks/>
            <a:stCxn id="119" idx="5"/>
            <a:endCxn id="123" idx="1"/>
          </p:cNvCxnSpPr>
          <p:nvPr/>
        </p:nvCxnSpPr>
        <p:spPr>
          <a:xfrm>
            <a:off x="6049572" y="2639323"/>
            <a:ext cx="420704" cy="6558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17B971C8-2657-1C4E-A7D0-235E2F3025BE}"/>
              </a:ext>
            </a:extLst>
          </p:cNvPr>
          <p:cNvCxnSpPr>
            <a:cxnSpLocks/>
            <a:stCxn id="122" idx="6"/>
            <a:endCxn id="123" idx="2"/>
          </p:cNvCxnSpPr>
          <p:nvPr/>
        </p:nvCxnSpPr>
        <p:spPr>
          <a:xfrm>
            <a:off x="6083050" y="3224564"/>
            <a:ext cx="353748" cy="1513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3623EF5D-0871-E846-AD00-E0CD6AEC3651}"/>
              </a:ext>
            </a:extLst>
          </p:cNvPr>
          <p:cNvCxnSpPr>
            <a:cxnSpLocks/>
            <a:stCxn id="117" idx="6"/>
            <a:endCxn id="124" idx="1"/>
          </p:cNvCxnSpPr>
          <p:nvPr/>
        </p:nvCxnSpPr>
        <p:spPr>
          <a:xfrm>
            <a:off x="5566303" y="3325847"/>
            <a:ext cx="903973" cy="3356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C5C33160-7CCD-9E46-AAF5-804844350A55}"/>
              </a:ext>
            </a:extLst>
          </p:cNvPr>
          <p:cNvCxnSpPr>
            <a:cxnSpLocks/>
            <a:stCxn id="121" idx="6"/>
            <a:endCxn id="124" idx="2"/>
          </p:cNvCxnSpPr>
          <p:nvPr/>
        </p:nvCxnSpPr>
        <p:spPr>
          <a:xfrm>
            <a:off x="6083050" y="3742344"/>
            <a:ext cx="3537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02D690F6-CA9A-1E4B-ACAA-8AA899C92835}"/>
              </a:ext>
            </a:extLst>
          </p:cNvPr>
          <p:cNvCxnSpPr>
            <a:cxnSpLocks/>
            <a:stCxn id="121" idx="5"/>
            <a:endCxn id="133" idx="1"/>
          </p:cNvCxnSpPr>
          <p:nvPr/>
        </p:nvCxnSpPr>
        <p:spPr>
          <a:xfrm>
            <a:off x="6049572" y="3823166"/>
            <a:ext cx="420704" cy="4342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9AF2DFB0-34BA-4946-84D0-CAEF92D26470}"/>
              </a:ext>
            </a:extLst>
          </p:cNvPr>
          <p:cNvCxnSpPr>
            <a:cxnSpLocks/>
            <a:stCxn id="132" idx="6"/>
            <a:endCxn id="133" idx="2"/>
          </p:cNvCxnSpPr>
          <p:nvPr/>
        </p:nvCxnSpPr>
        <p:spPr>
          <a:xfrm>
            <a:off x="6083050" y="4338226"/>
            <a:ext cx="3537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A391F347-4CB3-4845-AE7F-6947B325CEF5}"/>
              </a:ext>
            </a:extLst>
          </p:cNvPr>
          <p:cNvCxnSpPr>
            <a:cxnSpLocks/>
            <a:stCxn id="133" idx="6"/>
            <a:endCxn id="137" idx="2"/>
          </p:cNvCxnSpPr>
          <p:nvPr/>
        </p:nvCxnSpPr>
        <p:spPr>
          <a:xfrm flipV="1">
            <a:off x="6665398" y="4091086"/>
            <a:ext cx="658071" cy="2471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37C9B8E6-8AF0-9842-B773-A11B8171216F}"/>
              </a:ext>
            </a:extLst>
          </p:cNvPr>
          <p:cNvCxnSpPr>
            <a:cxnSpLocks/>
            <a:stCxn id="129" idx="6"/>
            <a:endCxn id="137" idx="1"/>
          </p:cNvCxnSpPr>
          <p:nvPr/>
        </p:nvCxnSpPr>
        <p:spPr>
          <a:xfrm>
            <a:off x="7133446" y="3594060"/>
            <a:ext cx="223501" cy="4162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4015F72A-F622-814C-B853-98FD5613F8B8}"/>
              </a:ext>
            </a:extLst>
          </p:cNvPr>
          <p:cNvCxnSpPr>
            <a:cxnSpLocks/>
            <a:stCxn id="124" idx="6"/>
            <a:endCxn id="129" idx="2"/>
          </p:cNvCxnSpPr>
          <p:nvPr/>
        </p:nvCxnSpPr>
        <p:spPr>
          <a:xfrm flipV="1">
            <a:off x="6665398" y="3594060"/>
            <a:ext cx="239448" cy="1482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015655E9-AC53-7B47-AD9B-43D0B0AF4F32}"/>
              </a:ext>
            </a:extLst>
          </p:cNvPr>
          <p:cNvCxnSpPr>
            <a:cxnSpLocks/>
            <a:stCxn id="133" idx="6"/>
            <a:endCxn id="129" idx="3"/>
          </p:cNvCxnSpPr>
          <p:nvPr/>
        </p:nvCxnSpPr>
        <p:spPr>
          <a:xfrm flipV="1">
            <a:off x="6665398" y="3674882"/>
            <a:ext cx="272926" cy="6633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49658330-C6A3-B14E-8567-9E913B845C33}"/>
              </a:ext>
            </a:extLst>
          </p:cNvPr>
          <p:cNvCxnSpPr>
            <a:cxnSpLocks/>
            <a:stCxn id="123" idx="6"/>
            <a:endCxn id="128" idx="2"/>
          </p:cNvCxnSpPr>
          <p:nvPr/>
        </p:nvCxnSpPr>
        <p:spPr>
          <a:xfrm flipV="1">
            <a:off x="6665398" y="3067322"/>
            <a:ext cx="239448" cy="3086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D4EF55B7-0297-C742-A610-ABC374B431B5}"/>
              </a:ext>
            </a:extLst>
          </p:cNvPr>
          <p:cNvCxnSpPr>
            <a:cxnSpLocks/>
            <a:stCxn id="125" idx="5"/>
            <a:endCxn id="128" idx="1"/>
          </p:cNvCxnSpPr>
          <p:nvPr/>
        </p:nvCxnSpPr>
        <p:spPr>
          <a:xfrm>
            <a:off x="6631920" y="2621407"/>
            <a:ext cx="306404" cy="3650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C96C62A0-6F3A-3E4E-BBEB-4227C181673A}"/>
              </a:ext>
            </a:extLst>
          </p:cNvPr>
          <p:cNvCxnSpPr>
            <a:cxnSpLocks/>
            <a:stCxn id="125" idx="6"/>
            <a:endCxn id="127" idx="2"/>
          </p:cNvCxnSpPr>
          <p:nvPr/>
        </p:nvCxnSpPr>
        <p:spPr>
          <a:xfrm>
            <a:off x="6665398" y="2540585"/>
            <a:ext cx="2394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C82428D2-48DC-3647-8F65-2CB2CAC22C7C}"/>
              </a:ext>
            </a:extLst>
          </p:cNvPr>
          <p:cNvCxnSpPr>
            <a:cxnSpLocks/>
            <a:stCxn id="128" idx="6"/>
            <a:endCxn id="134" idx="1"/>
          </p:cNvCxnSpPr>
          <p:nvPr/>
        </p:nvCxnSpPr>
        <p:spPr>
          <a:xfrm>
            <a:off x="7133446" y="3067322"/>
            <a:ext cx="198787" cy="5447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C2635D04-4452-1240-BEA2-1F8AB173CF6B}"/>
              </a:ext>
            </a:extLst>
          </p:cNvPr>
          <p:cNvCxnSpPr>
            <a:cxnSpLocks/>
            <a:stCxn id="129" idx="6"/>
            <a:endCxn id="134" idx="2"/>
          </p:cNvCxnSpPr>
          <p:nvPr/>
        </p:nvCxnSpPr>
        <p:spPr>
          <a:xfrm>
            <a:off x="7133446" y="3594060"/>
            <a:ext cx="165309" cy="988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55891F1D-22AA-9B44-B769-45347DAD86E1}"/>
              </a:ext>
            </a:extLst>
          </p:cNvPr>
          <p:cNvCxnSpPr>
            <a:cxnSpLocks/>
            <a:stCxn id="128" idx="6"/>
            <a:endCxn id="135" idx="2"/>
          </p:cNvCxnSpPr>
          <p:nvPr/>
        </p:nvCxnSpPr>
        <p:spPr>
          <a:xfrm>
            <a:off x="7133446" y="3067322"/>
            <a:ext cx="239448" cy="76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56B3CD2F-2CDC-1345-B7B0-CCDD02D6D520}"/>
              </a:ext>
            </a:extLst>
          </p:cNvPr>
          <p:cNvCxnSpPr>
            <a:cxnSpLocks/>
            <a:stCxn id="127" idx="6"/>
            <a:endCxn id="136" idx="2"/>
          </p:cNvCxnSpPr>
          <p:nvPr/>
        </p:nvCxnSpPr>
        <p:spPr>
          <a:xfrm>
            <a:off x="7133446" y="2540585"/>
            <a:ext cx="244739" cy="153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B314A810-4597-CD45-9170-AFD2A40949BA}"/>
              </a:ext>
            </a:extLst>
          </p:cNvPr>
          <p:cNvCxnSpPr>
            <a:cxnSpLocks/>
            <a:stCxn id="128" idx="7"/>
            <a:endCxn id="136" idx="3"/>
          </p:cNvCxnSpPr>
          <p:nvPr/>
        </p:nvCxnSpPr>
        <p:spPr>
          <a:xfrm flipV="1">
            <a:off x="7099968" y="2636798"/>
            <a:ext cx="311695" cy="3497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ECA5B130-5A91-694A-80F4-C925AE0318BC}"/>
              </a:ext>
            </a:extLst>
          </p:cNvPr>
          <p:cNvCxnSpPr>
            <a:cxnSpLocks/>
            <a:stCxn id="136" idx="6"/>
            <a:endCxn id="138" idx="1"/>
          </p:cNvCxnSpPr>
          <p:nvPr/>
        </p:nvCxnSpPr>
        <p:spPr>
          <a:xfrm>
            <a:off x="7606785" y="2555976"/>
            <a:ext cx="363767" cy="2096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9D22FF63-9A47-044E-8B7F-C0EACC76CAF5}"/>
              </a:ext>
            </a:extLst>
          </p:cNvPr>
          <p:cNvCxnSpPr>
            <a:cxnSpLocks/>
            <a:stCxn id="135" idx="6"/>
            <a:endCxn id="138" idx="3"/>
          </p:cNvCxnSpPr>
          <p:nvPr/>
        </p:nvCxnSpPr>
        <p:spPr>
          <a:xfrm flipV="1">
            <a:off x="7601494" y="2927240"/>
            <a:ext cx="369058" cy="1477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FA32093F-4B44-5B4C-9E48-FA39A31C5983}"/>
              </a:ext>
            </a:extLst>
          </p:cNvPr>
          <p:cNvCxnSpPr>
            <a:cxnSpLocks/>
            <a:stCxn id="135" idx="6"/>
            <a:endCxn id="139" idx="1"/>
          </p:cNvCxnSpPr>
          <p:nvPr/>
        </p:nvCxnSpPr>
        <p:spPr>
          <a:xfrm>
            <a:off x="7601494" y="3075018"/>
            <a:ext cx="369058" cy="1679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3530B823-10BF-7D41-8B63-AB5695E554D6}"/>
              </a:ext>
            </a:extLst>
          </p:cNvPr>
          <p:cNvCxnSpPr>
            <a:cxnSpLocks/>
            <a:stCxn id="134" idx="7"/>
            <a:endCxn id="139" idx="3"/>
          </p:cNvCxnSpPr>
          <p:nvPr/>
        </p:nvCxnSpPr>
        <p:spPr>
          <a:xfrm flipV="1">
            <a:off x="7493877" y="3404651"/>
            <a:ext cx="476675" cy="2074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CBF2280D-3052-D74F-B10B-F1E43D5DEDF5}"/>
              </a:ext>
            </a:extLst>
          </p:cNvPr>
          <p:cNvCxnSpPr>
            <a:cxnSpLocks/>
            <a:stCxn id="134" idx="6"/>
            <a:endCxn id="140" idx="1"/>
          </p:cNvCxnSpPr>
          <p:nvPr/>
        </p:nvCxnSpPr>
        <p:spPr>
          <a:xfrm>
            <a:off x="7527355" y="3692916"/>
            <a:ext cx="443197" cy="1273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6B542C0C-227D-E246-B8B2-0CBE2D046352}"/>
              </a:ext>
            </a:extLst>
          </p:cNvPr>
          <p:cNvCxnSpPr>
            <a:cxnSpLocks/>
            <a:stCxn id="137" idx="6"/>
            <a:endCxn id="140" idx="3"/>
          </p:cNvCxnSpPr>
          <p:nvPr/>
        </p:nvCxnSpPr>
        <p:spPr>
          <a:xfrm flipV="1">
            <a:off x="7552069" y="3981860"/>
            <a:ext cx="418483" cy="10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32BA38EB-95ED-5742-BC26-0701138B2C23}"/>
              </a:ext>
            </a:extLst>
          </p:cNvPr>
          <p:cNvCxnSpPr>
            <a:cxnSpLocks/>
            <a:endCxn id="118" idx="1"/>
          </p:cNvCxnSpPr>
          <p:nvPr/>
        </p:nvCxnSpPr>
        <p:spPr>
          <a:xfrm flipV="1">
            <a:off x="3917524" y="3816525"/>
            <a:ext cx="1453657" cy="36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80025F07-429A-7B45-A18E-4B0B89BE3ABD}"/>
              </a:ext>
            </a:extLst>
          </p:cNvPr>
          <p:cNvCxnSpPr>
            <a:cxnSpLocks/>
            <a:stCxn id="127" idx="5"/>
            <a:endCxn id="135" idx="1"/>
          </p:cNvCxnSpPr>
          <p:nvPr/>
        </p:nvCxnSpPr>
        <p:spPr>
          <a:xfrm>
            <a:off x="7099968" y="2621407"/>
            <a:ext cx="306404" cy="3727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F34FF1D5-A35C-A546-A42E-91840AF794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83227" y="2022576"/>
                <a:ext cx="228600" cy="228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F34FF1D5-A35C-A546-A42E-91840AF794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227" y="2022576"/>
                <a:ext cx="228600" cy="228600"/>
              </a:xfrm>
              <a:prstGeom prst="rect">
                <a:avLst/>
              </a:prstGeom>
              <a:blipFill>
                <a:blip r:embed="rId5"/>
                <a:stretch>
                  <a:fillRect l="-21053"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E3EB0C4-3EC8-E646-AFAB-5ED212913C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83227" y="2537934"/>
                <a:ext cx="228600" cy="228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E3EB0C4-3EC8-E646-AFAB-5ED212913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227" y="2537934"/>
                <a:ext cx="228600" cy="228600"/>
              </a:xfrm>
              <a:prstGeom prst="rect">
                <a:avLst/>
              </a:prstGeom>
              <a:blipFill>
                <a:blip r:embed="rId6"/>
                <a:stretch>
                  <a:fillRect l="-21053"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A28B6558-A83F-0043-8749-C2B5D45708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83227" y="4465783"/>
                <a:ext cx="228600" cy="228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A28B6558-A83F-0043-8749-C2B5D4570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227" y="4465783"/>
                <a:ext cx="228600" cy="228600"/>
              </a:xfrm>
              <a:prstGeom prst="rect">
                <a:avLst/>
              </a:prstGeom>
              <a:blipFill>
                <a:blip r:embed="rId7"/>
                <a:stretch>
                  <a:fillRect l="-31579"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BFE1F127-4537-F547-8A67-67AF851F37FB}"/>
              </a:ext>
            </a:extLst>
          </p:cNvPr>
          <p:cNvCxnSpPr>
            <a:cxnSpLocks/>
            <a:stCxn id="136" idx="6"/>
            <a:endCxn id="203" idx="1"/>
          </p:cNvCxnSpPr>
          <p:nvPr/>
        </p:nvCxnSpPr>
        <p:spPr>
          <a:xfrm flipV="1">
            <a:off x="7606785" y="2136876"/>
            <a:ext cx="876442" cy="4191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B6CDBB6C-7317-B04D-8DBB-8CE59AA7C7BD}"/>
              </a:ext>
            </a:extLst>
          </p:cNvPr>
          <p:cNvCxnSpPr>
            <a:cxnSpLocks/>
            <a:stCxn id="138" idx="6"/>
            <a:endCxn id="204" idx="1"/>
          </p:cNvCxnSpPr>
          <p:nvPr/>
        </p:nvCxnSpPr>
        <p:spPr>
          <a:xfrm flipV="1">
            <a:off x="8165674" y="2652234"/>
            <a:ext cx="317553" cy="1941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0DB02601-0AE5-5F45-A3BB-29E63B23869F}"/>
              </a:ext>
            </a:extLst>
          </p:cNvPr>
          <p:cNvCxnSpPr>
            <a:cxnSpLocks/>
            <a:stCxn id="133" idx="5"/>
            <a:endCxn id="205" idx="1"/>
          </p:cNvCxnSpPr>
          <p:nvPr/>
        </p:nvCxnSpPr>
        <p:spPr>
          <a:xfrm>
            <a:off x="6631920" y="4419048"/>
            <a:ext cx="1851307" cy="1610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CBACAD09-6EF0-7448-8C71-58A2096BFD5B}"/>
              </a:ext>
            </a:extLst>
          </p:cNvPr>
          <p:cNvCxnSpPr>
            <a:cxnSpLocks/>
          </p:cNvCxnSpPr>
          <p:nvPr/>
        </p:nvCxnSpPr>
        <p:spPr>
          <a:xfrm>
            <a:off x="8597527" y="2903480"/>
            <a:ext cx="0" cy="1472839"/>
          </a:xfrm>
          <a:prstGeom prst="line">
            <a:avLst/>
          </a:prstGeom>
          <a:ln w="1016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AF7AF283-9543-F040-AA8A-F61370C93BF4}"/>
              </a:ext>
            </a:extLst>
          </p:cNvPr>
          <p:cNvCxnSpPr>
            <a:cxnSpLocks/>
            <a:stCxn id="139" idx="6"/>
          </p:cNvCxnSpPr>
          <p:nvPr/>
        </p:nvCxnSpPr>
        <p:spPr>
          <a:xfrm>
            <a:off x="8165674" y="3323829"/>
            <a:ext cx="37268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1143DA33-33B4-754C-8B46-AE89F63CB7AA}"/>
              </a:ext>
            </a:extLst>
          </p:cNvPr>
          <p:cNvCxnSpPr>
            <a:cxnSpLocks/>
            <a:stCxn id="140" idx="6"/>
          </p:cNvCxnSpPr>
          <p:nvPr/>
        </p:nvCxnSpPr>
        <p:spPr>
          <a:xfrm>
            <a:off x="8165674" y="3901038"/>
            <a:ext cx="37268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9B394E8F-2250-924E-AFAD-46DB47A21934}"/>
              </a:ext>
            </a:extLst>
          </p:cNvPr>
          <p:cNvCxnSpPr>
            <a:cxnSpLocks/>
          </p:cNvCxnSpPr>
          <p:nvPr/>
        </p:nvCxnSpPr>
        <p:spPr>
          <a:xfrm>
            <a:off x="3895442" y="2912068"/>
            <a:ext cx="20570" cy="1637601"/>
          </a:xfrm>
          <a:prstGeom prst="line">
            <a:avLst/>
          </a:prstGeom>
          <a:ln w="1016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Content Placeholder 2">
            <a:extLst>
              <a:ext uri="{FF2B5EF4-FFF2-40B4-BE49-F238E27FC236}">
                <a16:creationId xmlns:a16="http://schemas.microsoft.com/office/drawing/2014/main" id="{D013388D-1C07-E74C-9DF6-74F212841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28287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Input: </a:t>
            </a:r>
            <a:r>
              <a:rPr lang="en-US" sz="1800" dirty="0"/>
              <a:t>Boolean network</a:t>
            </a:r>
          </a:p>
          <a:p>
            <a:pPr marL="0" indent="0">
              <a:buNone/>
            </a:pPr>
            <a:r>
              <a:rPr lang="en-US" sz="1800" b="1" dirty="0"/>
              <a:t>Result: </a:t>
            </a:r>
            <a:r>
              <a:rPr lang="en-US" sz="1800" dirty="0"/>
              <a:t>Optimized network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Partition the network</a:t>
            </a:r>
          </a:p>
          <a:p>
            <a:pPr lvl="1"/>
            <a:r>
              <a:rPr lang="en-US" sz="1600" dirty="0"/>
              <a:t>Yields a set of </a:t>
            </a:r>
            <a:r>
              <a:rPr lang="en-US" sz="1600" dirty="0" err="1"/>
              <a:t>subntks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Select an optimal subnetwork from DB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Rewrite if replacement leads to gain (e.g., fewer nodes)</a:t>
            </a:r>
          </a:p>
          <a:p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254" name="Isosceles Triangle 268">
            <a:extLst>
              <a:ext uri="{FF2B5EF4-FFF2-40B4-BE49-F238E27FC236}">
                <a16:creationId xmlns:a16="http://schemas.microsoft.com/office/drawing/2014/main" id="{E50D15A7-0D47-D54F-8B54-219A6D42B433}"/>
              </a:ext>
            </a:extLst>
          </p:cNvPr>
          <p:cNvSpPr/>
          <p:nvPr/>
        </p:nvSpPr>
        <p:spPr>
          <a:xfrm rot="5400000">
            <a:off x="4738726" y="1664946"/>
            <a:ext cx="1021610" cy="1199256"/>
          </a:xfrm>
          <a:prstGeom prst="triangl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Isosceles Triangle 271">
            <a:extLst>
              <a:ext uri="{FF2B5EF4-FFF2-40B4-BE49-F238E27FC236}">
                <a16:creationId xmlns:a16="http://schemas.microsoft.com/office/drawing/2014/main" id="{F559B6C5-4C24-F04F-AAC4-56F4CC5518A0}"/>
              </a:ext>
            </a:extLst>
          </p:cNvPr>
          <p:cNvSpPr/>
          <p:nvPr/>
        </p:nvSpPr>
        <p:spPr>
          <a:xfrm rot="5236922">
            <a:off x="5937426" y="2700227"/>
            <a:ext cx="2356607" cy="2498161"/>
          </a:xfrm>
          <a:prstGeom prst="triangle">
            <a:avLst>
              <a:gd name="adj" fmla="val 49511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Isosceles Triangle 268">
            <a:extLst>
              <a:ext uri="{FF2B5EF4-FFF2-40B4-BE49-F238E27FC236}">
                <a16:creationId xmlns:a16="http://schemas.microsoft.com/office/drawing/2014/main" id="{56D60CF7-4097-E349-A537-1A111C865A6B}"/>
              </a:ext>
            </a:extLst>
          </p:cNvPr>
          <p:cNvSpPr/>
          <p:nvPr/>
        </p:nvSpPr>
        <p:spPr>
          <a:xfrm rot="5400000">
            <a:off x="4629965" y="2816366"/>
            <a:ext cx="1061933" cy="1039164"/>
          </a:xfrm>
          <a:prstGeom prst="triangle">
            <a:avLst>
              <a:gd name="adj" fmla="val 47581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Isosceles Triangle 272">
            <a:extLst>
              <a:ext uri="{FF2B5EF4-FFF2-40B4-BE49-F238E27FC236}">
                <a16:creationId xmlns:a16="http://schemas.microsoft.com/office/drawing/2014/main" id="{A1284020-9019-8B41-A215-39EBCF4871D0}"/>
              </a:ext>
            </a:extLst>
          </p:cNvPr>
          <p:cNvSpPr/>
          <p:nvPr/>
        </p:nvSpPr>
        <p:spPr>
          <a:xfrm rot="5400000">
            <a:off x="5218202" y="3601586"/>
            <a:ext cx="545762" cy="555038"/>
          </a:xfrm>
          <a:prstGeom prst="triangl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Isosceles Triangle 272">
            <a:extLst>
              <a:ext uri="{FF2B5EF4-FFF2-40B4-BE49-F238E27FC236}">
                <a16:creationId xmlns:a16="http://schemas.microsoft.com/office/drawing/2014/main" id="{80721A7F-BEE8-9946-9619-A0198056737E}"/>
              </a:ext>
            </a:extLst>
          </p:cNvPr>
          <p:cNvSpPr/>
          <p:nvPr/>
        </p:nvSpPr>
        <p:spPr>
          <a:xfrm rot="5400000">
            <a:off x="5236858" y="2552766"/>
            <a:ext cx="535438" cy="438763"/>
          </a:xfrm>
          <a:prstGeom prst="triangl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11FFD8D5-C73D-2144-9A87-5EE96A6489C7}"/>
              </a:ext>
            </a:extLst>
          </p:cNvPr>
          <p:cNvSpPr/>
          <p:nvPr/>
        </p:nvSpPr>
        <p:spPr>
          <a:xfrm rot="1307431">
            <a:off x="6368166" y="2386483"/>
            <a:ext cx="1970406" cy="91631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1" name="Isosceles Triangle 272">
            <a:extLst>
              <a:ext uri="{FF2B5EF4-FFF2-40B4-BE49-F238E27FC236}">
                <a16:creationId xmlns:a16="http://schemas.microsoft.com/office/drawing/2014/main" id="{973AFAEC-5C59-4947-8ED6-66227DC9637D}"/>
              </a:ext>
            </a:extLst>
          </p:cNvPr>
          <p:cNvSpPr/>
          <p:nvPr/>
        </p:nvSpPr>
        <p:spPr>
          <a:xfrm rot="5400000">
            <a:off x="5852742" y="2297380"/>
            <a:ext cx="423207" cy="486750"/>
          </a:xfrm>
          <a:prstGeom prst="triangl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A71EA724-54A1-0342-A66A-4C113165D638}"/>
              </a:ext>
            </a:extLst>
          </p:cNvPr>
          <p:cNvSpPr/>
          <p:nvPr/>
        </p:nvSpPr>
        <p:spPr>
          <a:xfrm>
            <a:off x="7214948" y="5224660"/>
            <a:ext cx="1363439" cy="10290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DB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A0B3798-B131-DE43-B620-966BDA5C695F}"/>
              </a:ext>
            </a:extLst>
          </p:cNvPr>
          <p:cNvSpPr/>
          <p:nvPr/>
        </p:nvSpPr>
        <p:spPr>
          <a:xfrm>
            <a:off x="5857613" y="5406927"/>
            <a:ext cx="1248032" cy="328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ight Arrow 145">
            <a:extLst>
              <a:ext uri="{FF2B5EF4-FFF2-40B4-BE49-F238E27FC236}">
                <a16:creationId xmlns:a16="http://schemas.microsoft.com/office/drawing/2014/main" id="{FD0DAF4E-71D2-4E4C-8F88-52C23C4F8053}"/>
              </a:ext>
            </a:extLst>
          </p:cNvPr>
          <p:cNvSpPr/>
          <p:nvPr/>
        </p:nvSpPr>
        <p:spPr>
          <a:xfrm rot="10800000">
            <a:off x="5832913" y="5829367"/>
            <a:ext cx="1272731" cy="328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Isosceles Triangle 268">
            <a:extLst>
              <a:ext uri="{FF2B5EF4-FFF2-40B4-BE49-F238E27FC236}">
                <a16:creationId xmlns:a16="http://schemas.microsoft.com/office/drawing/2014/main" id="{98EF7684-7182-C64A-89E2-493E858A0D9E}"/>
              </a:ext>
            </a:extLst>
          </p:cNvPr>
          <p:cNvSpPr/>
          <p:nvPr/>
        </p:nvSpPr>
        <p:spPr>
          <a:xfrm rot="5400000">
            <a:off x="4629964" y="5263756"/>
            <a:ext cx="1061933" cy="1080352"/>
          </a:xfrm>
          <a:prstGeom prst="triangle">
            <a:avLst>
              <a:gd name="adj" fmla="val 47581"/>
            </a:avLst>
          </a:prstGeom>
          <a:solidFill>
            <a:schemeClr val="bg2">
              <a:lumMod val="50000"/>
              <a:alpha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Isosceles Triangle 268">
            <a:extLst>
              <a:ext uri="{FF2B5EF4-FFF2-40B4-BE49-F238E27FC236}">
                <a16:creationId xmlns:a16="http://schemas.microsoft.com/office/drawing/2014/main" id="{B5B5A655-E78C-B540-930A-F68CED0A801F}"/>
              </a:ext>
            </a:extLst>
          </p:cNvPr>
          <p:cNvSpPr/>
          <p:nvPr/>
        </p:nvSpPr>
        <p:spPr>
          <a:xfrm rot="5400000">
            <a:off x="4650558" y="3936711"/>
            <a:ext cx="1061933" cy="1080352"/>
          </a:xfrm>
          <a:prstGeom prst="triangle">
            <a:avLst>
              <a:gd name="adj" fmla="val 47581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7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-0.00225 0.1939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46 L 0.00209 -0.193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8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/>
      <p:bldP spid="255" grpId="0" animBg="1"/>
      <p:bldP spid="256" grpId="0" animBg="1"/>
      <p:bldP spid="258" grpId="0" animBg="1"/>
      <p:bldP spid="259" grpId="0" animBg="1"/>
      <p:bldP spid="260" grpId="0" animBg="1"/>
      <p:bldP spid="261" grpId="0" animBg="1"/>
      <p:bldP spid="7" grpId="0" animBg="1"/>
      <p:bldP spid="7" grpId="1" animBg="1"/>
      <p:bldP spid="146" grpId="0" animBg="1"/>
      <p:bldP spid="146" grpId="1" animBg="1"/>
      <p:bldP spid="213" grpId="0" animBg="1"/>
      <p:bldP spid="213" grpId="1" animBg="1"/>
      <p:bldP spid="257" grpId="0" animBg="1"/>
      <p:bldP spid="257" grpId="1" animBg="1"/>
      <p:bldP spid="257" grpId="2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07D925D7-FC68-014B-9204-00B2F7BF7B27}"/>
              </a:ext>
            </a:extLst>
          </p:cNvPr>
          <p:cNvCxnSpPr>
            <a:cxnSpLocks/>
          </p:cNvCxnSpPr>
          <p:nvPr/>
        </p:nvCxnSpPr>
        <p:spPr>
          <a:xfrm>
            <a:off x="3995667" y="1980358"/>
            <a:ext cx="2912671" cy="4800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253279-9CD2-F349-BEE1-78B3670F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Boolean rewriting in a nutshell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DE6A313-9EFC-C741-9E49-4540D100B54C}"/>
              </a:ext>
            </a:extLst>
          </p:cNvPr>
          <p:cNvSpPr>
            <a:spLocks noChangeAspect="1"/>
          </p:cNvSpPr>
          <p:nvPr/>
        </p:nvSpPr>
        <p:spPr>
          <a:xfrm>
            <a:off x="4683445" y="2446393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2232449A-A483-824B-A5DD-823C948FF609}"/>
              </a:ext>
            </a:extLst>
          </p:cNvPr>
          <p:cNvSpPr>
            <a:spLocks noChangeAspect="1"/>
          </p:cNvSpPr>
          <p:nvPr/>
        </p:nvSpPr>
        <p:spPr>
          <a:xfrm>
            <a:off x="4683445" y="2986322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0D6B2518-984B-3D4A-AD3B-290F8A818640}"/>
              </a:ext>
            </a:extLst>
          </p:cNvPr>
          <p:cNvSpPr>
            <a:spLocks noChangeAspect="1"/>
          </p:cNvSpPr>
          <p:nvPr/>
        </p:nvSpPr>
        <p:spPr>
          <a:xfrm>
            <a:off x="5337703" y="2672801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F94E62AE-B53E-2347-82F3-409D3C35940A}"/>
              </a:ext>
            </a:extLst>
          </p:cNvPr>
          <p:cNvSpPr>
            <a:spLocks noChangeAspect="1"/>
          </p:cNvSpPr>
          <p:nvPr/>
        </p:nvSpPr>
        <p:spPr>
          <a:xfrm>
            <a:off x="4683445" y="3530982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B2A032D-70DC-524F-BBA0-5641D59F800C}"/>
              </a:ext>
            </a:extLst>
          </p:cNvPr>
          <p:cNvSpPr>
            <a:spLocks noChangeAspect="1"/>
          </p:cNvSpPr>
          <p:nvPr/>
        </p:nvSpPr>
        <p:spPr>
          <a:xfrm>
            <a:off x="4683445" y="4075642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628458C0-B013-D54C-87D7-AC1BFD984674}"/>
              </a:ext>
            </a:extLst>
          </p:cNvPr>
          <p:cNvSpPr>
            <a:spLocks noChangeAspect="1"/>
          </p:cNvSpPr>
          <p:nvPr/>
        </p:nvSpPr>
        <p:spPr>
          <a:xfrm>
            <a:off x="5337703" y="3211547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D4DD2C4-4132-494D-AACB-D47D52F746A5}"/>
              </a:ext>
            </a:extLst>
          </p:cNvPr>
          <p:cNvSpPr>
            <a:spLocks noChangeAspect="1"/>
          </p:cNvSpPr>
          <p:nvPr/>
        </p:nvSpPr>
        <p:spPr>
          <a:xfrm>
            <a:off x="5337703" y="3783047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137D170-E299-E54E-A7D9-6A94150B6DCE}"/>
              </a:ext>
            </a:extLst>
          </p:cNvPr>
          <p:cNvSpPr>
            <a:spLocks noChangeAspect="1"/>
          </p:cNvSpPr>
          <p:nvPr/>
        </p:nvSpPr>
        <p:spPr>
          <a:xfrm>
            <a:off x="5854450" y="2444201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29B86B0-3950-5D4B-82DC-A44F5B1545E6}"/>
              </a:ext>
            </a:extLst>
          </p:cNvPr>
          <p:cNvSpPr>
            <a:spLocks noChangeAspect="1"/>
          </p:cNvSpPr>
          <p:nvPr/>
        </p:nvSpPr>
        <p:spPr>
          <a:xfrm>
            <a:off x="4683445" y="1908505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DB79D19-4C05-AA44-8614-3716B740D75C}"/>
              </a:ext>
            </a:extLst>
          </p:cNvPr>
          <p:cNvSpPr>
            <a:spLocks noChangeAspect="1"/>
          </p:cNvSpPr>
          <p:nvPr/>
        </p:nvSpPr>
        <p:spPr>
          <a:xfrm>
            <a:off x="5854450" y="3628044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422AA4F-4865-2345-B8A6-3E59496C9A47}"/>
              </a:ext>
            </a:extLst>
          </p:cNvPr>
          <p:cNvSpPr>
            <a:spLocks noChangeAspect="1"/>
          </p:cNvSpPr>
          <p:nvPr/>
        </p:nvSpPr>
        <p:spPr>
          <a:xfrm>
            <a:off x="5854450" y="3110264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ABB986D-4A35-804B-8E4E-84BC74F21C1E}"/>
              </a:ext>
            </a:extLst>
          </p:cNvPr>
          <p:cNvSpPr>
            <a:spLocks noChangeAspect="1"/>
          </p:cNvSpPr>
          <p:nvPr/>
        </p:nvSpPr>
        <p:spPr>
          <a:xfrm>
            <a:off x="6436798" y="3261659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02B1C592-226C-7640-B9EF-6ED3819BDF96}"/>
              </a:ext>
            </a:extLst>
          </p:cNvPr>
          <p:cNvSpPr>
            <a:spLocks noChangeAspect="1"/>
          </p:cNvSpPr>
          <p:nvPr/>
        </p:nvSpPr>
        <p:spPr>
          <a:xfrm>
            <a:off x="6436798" y="3628044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193BC1B-41BD-5C4E-9BF5-14B2C11E5A54}"/>
              </a:ext>
            </a:extLst>
          </p:cNvPr>
          <p:cNvSpPr>
            <a:spLocks noChangeAspect="1"/>
          </p:cNvSpPr>
          <p:nvPr/>
        </p:nvSpPr>
        <p:spPr>
          <a:xfrm>
            <a:off x="6436798" y="2426285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90539A03-5402-5945-90A1-763DD51E7ADD}"/>
              </a:ext>
            </a:extLst>
          </p:cNvPr>
          <p:cNvSpPr>
            <a:spLocks noChangeAspect="1"/>
          </p:cNvSpPr>
          <p:nvPr/>
        </p:nvSpPr>
        <p:spPr>
          <a:xfrm>
            <a:off x="5337703" y="2134030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D2889805-7464-F84F-9B72-3DEE3350F7F6}"/>
              </a:ext>
            </a:extLst>
          </p:cNvPr>
          <p:cNvSpPr>
            <a:spLocks noChangeAspect="1"/>
          </p:cNvSpPr>
          <p:nvPr/>
        </p:nvSpPr>
        <p:spPr>
          <a:xfrm>
            <a:off x="6904846" y="2426285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AF70D823-9B64-3F46-81B1-DE2CE6B8BD42}"/>
              </a:ext>
            </a:extLst>
          </p:cNvPr>
          <p:cNvSpPr>
            <a:spLocks noChangeAspect="1"/>
          </p:cNvSpPr>
          <p:nvPr/>
        </p:nvSpPr>
        <p:spPr>
          <a:xfrm>
            <a:off x="6904846" y="2953022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06589393-D383-6545-B7BE-BCF14EA0A200}"/>
              </a:ext>
            </a:extLst>
          </p:cNvPr>
          <p:cNvSpPr>
            <a:spLocks noChangeAspect="1"/>
          </p:cNvSpPr>
          <p:nvPr/>
        </p:nvSpPr>
        <p:spPr>
          <a:xfrm>
            <a:off x="6904846" y="3479760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AB4D4863-D5DA-4C4A-965A-DAFCD4164B8F}"/>
              </a:ext>
            </a:extLst>
          </p:cNvPr>
          <p:cNvSpPr>
            <a:spLocks noChangeAspect="1"/>
          </p:cNvSpPr>
          <p:nvPr/>
        </p:nvSpPr>
        <p:spPr>
          <a:xfrm>
            <a:off x="4683445" y="4620302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27E7052D-9F87-F648-A5FF-020A58DC749E}"/>
              </a:ext>
            </a:extLst>
          </p:cNvPr>
          <p:cNvSpPr>
            <a:spLocks noChangeAspect="1"/>
          </p:cNvSpPr>
          <p:nvPr/>
        </p:nvSpPr>
        <p:spPr>
          <a:xfrm>
            <a:off x="5337703" y="4354547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8621C9AD-806D-1349-BF5D-95F12DBB2FFF}"/>
              </a:ext>
            </a:extLst>
          </p:cNvPr>
          <p:cNvSpPr>
            <a:spLocks noChangeAspect="1"/>
          </p:cNvSpPr>
          <p:nvPr/>
        </p:nvSpPr>
        <p:spPr>
          <a:xfrm>
            <a:off x="5854450" y="4223926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76FE427C-F08B-924B-AEAC-2BDF8FEEA4C2}"/>
              </a:ext>
            </a:extLst>
          </p:cNvPr>
          <p:cNvSpPr>
            <a:spLocks noChangeAspect="1"/>
          </p:cNvSpPr>
          <p:nvPr/>
        </p:nvSpPr>
        <p:spPr>
          <a:xfrm>
            <a:off x="6436798" y="4223926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D947A5FC-31AE-7747-B02F-00EF11E05542}"/>
              </a:ext>
            </a:extLst>
          </p:cNvPr>
          <p:cNvSpPr>
            <a:spLocks noChangeAspect="1"/>
          </p:cNvSpPr>
          <p:nvPr/>
        </p:nvSpPr>
        <p:spPr>
          <a:xfrm>
            <a:off x="7298755" y="3578616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03AC7227-6373-3843-AC17-646D887F910C}"/>
              </a:ext>
            </a:extLst>
          </p:cNvPr>
          <p:cNvSpPr>
            <a:spLocks noChangeAspect="1"/>
          </p:cNvSpPr>
          <p:nvPr/>
        </p:nvSpPr>
        <p:spPr>
          <a:xfrm>
            <a:off x="7372894" y="2960718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BC8E8F36-E890-BB4F-8823-21317C534FC0}"/>
              </a:ext>
            </a:extLst>
          </p:cNvPr>
          <p:cNvSpPr>
            <a:spLocks noChangeAspect="1"/>
          </p:cNvSpPr>
          <p:nvPr/>
        </p:nvSpPr>
        <p:spPr>
          <a:xfrm>
            <a:off x="7378185" y="2441676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250300E5-7152-0E4A-BA4E-5946B18B750D}"/>
              </a:ext>
            </a:extLst>
          </p:cNvPr>
          <p:cNvSpPr>
            <a:spLocks noChangeAspect="1"/>
          </p:cNvSpPr>
          <p:nvPr/>
        </p:nvSpPr>
        <p:spPr>
          <a:xfrm>
            <a:off x="7323469" y="3976786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8B4032E7-9420-744A-9D67-BB3CEAEBC947}"/>
              </a:ext>
            </a:extLst>
          </p:cNvPr>
          <p:cNvSpPr>
            <a:spLocks noChangeAspect="1"/>
          </p:cNvSpPr>
          <p:nvPr/>
        </p:nvSpPr>
        <p:spPr>
          <a:xfrm>
            <a:off x="7937074" y="2732118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9E6488D4-1941-BA46-808B-49C229EF9ABC}"/>
              </a:ext>
            </a:extLst>
          </p:cNvPr>
          <p:cNvSpPr>
            <a:spLocks noChangeAspect="1"/>
          </p:cNvSpPr>
          <p:nvPr/>
        </p:nvSpPr>
        <p:spPr>
          <a:xfrm>
            <a:off x="7937074" y="3209529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FC1D7A98-B779-6D45-B8EA-8C78C008840E}"/>
              </a:ext>
            </a:extLst>
          </p:cNvPr>
          <p:cNvSpPr>
            <a:spLocks noChangeAspect="1"/>
          </p:cNvSpPr>
          <p:nvPr/>
        </p:nvSpPr>
        <p:spPr>
          <a:xfrm>
            <a:off x="7937074" y="3786738"/>
            <a:ext cx="228600" cy="228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1E84561E-4B30-6347-9AFB-AABECF38AB32}"/>
              </a:ext>
            </a:extLst>
          </p:cNvPr>
          <p:cNvCxnSpPr>
            <a:stCxn id="120" idx="6"/>
            <a:endCxn id="126" idx="1"/>
          </p:cNvCxnSpPr>
          <p:nvPr/>
        </p:nvCxnSpPr>
        <p:spPr>
          <a:xfrm>
            <a:off x="4912045" y="2022805"/>
            <a:ext cx="459136" cy="1447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862B9C85-35EC-5D4D-A076-CD0AFCCE9083}"/>
              </a:ext>
            </a:extLst>
          </p:cNvPr>
          <p:cNvCxnSpPr>
            <a:cxnSpLocks/>
            <a:stCxn id="112" idx="6"/>
            <a:endCxn id="126" idx="3"/>
          </p:cNvCxnSpPr>
          <p:nvPr/>
        </p:nvCxnSpPr>
        <p:spPr>
          <a:xfrm flipV="1">
            <a:off x="4912045" y="2329152"/>
            <a:ext cx="459136" cy="2315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E133B5E-3661-7B4A-A720-03A0DE705B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7053" y="1865404"/>
                <a:ext cx="228600" cy="228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E133B5E-3661-7B4A-A720-03A0DE705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053" y="1865404"/>
                <a:ext cx="228600" cy="228600"/>
              </a:xfrm>
              <a:prstGeom prst="rect">
                <a:avLst/>
              </a:prstGeom>
              <a:blipFill>
                <a:blip r:embed="rId2"/>
                <a:stretch>
                  <a:fillRect l="-10526"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B47C9A88-5258-8C4F-85AA-D9D517EB37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7053" y="2542776"/>
                <a:ext cx="228600" cy="228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B47C9A88-5258-8C4F-85AA-D9D517EB37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053" y="2542776"/>
                <a:ext cx="228600" cy="228600"/>
              </a:xfrm>
              <a:prstGeom prst="rect">
                <a:avLst/>
              </a:prstGeom>
              <a:blipFill>
                <a:blip r:embed="rId3"/>
                <a:stretch>
                  <a:fillRect l="-15789"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32422E56-65A6-9C48-AFD9-87334A1B49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7053" y="4604381"/>
                <a:ext cx="228600" cy="228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32422E56-65A6-9C48-AFD9-87334A1B4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053" y="4604381"/>
                <a:ext cx="228600" cy="228600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78D2BA74-3432-8B42-8451-A533DDA193F8}"/>
              </a:ext>
            </a:extLst>
          </p:cNvPr>
          <p:cNvCxnSpPr>
            <a:cxnSpLocks/>
            <a:stCxn id="113" idx="6"/>
            <a:endCxn id="114" idx="3"/>
          </p:cNvCxnSpPr>
          <p:nvPr/>
        </p:nvCxnSpPr>
        <p:spPr>
          <a:xfrm flipV="1">
            <a:off x="4912045" y="2867923"/>
            <a:ext cx="459136" cy="2326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385AA0A5-9325-4943-9D70-06081DE85AE0}"/>
              </a:ext>
            </a:extLst>
          </p:cNvPr>
          <p:cNvCxnSpPr>
            <a:cxnSpLocks/>
            <a:endCxn id="114" idx="2"/>
          </p:cNvCxnSpPr>
          <p:nvPr/>
        </p:nvCxnSpPr>
        <p:spPr>
          <a:xfrm>
            <a:off x="3917524" y="2765596"/>
            <a:ext cx="1420179" cy="215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9A4C6D29-7065-D546-B23A-08A74C0D4F1F}"/>
              </a:ext>
            </a:extLst>
          </p:cNvPr>
          <p:cNvCxnSpPr>
            <a:cxnSpLocks/>
            <a:stCxn id="144" idx="3"/>
            <a:endCxn id="112" idx="3"/>
          </p:cNvCxnSpPr>
          <p:nvPr/>
        </p:nvCxnSpPr>
        <p:spPr>
          <a:xfrm flipV="1">
            <a:off x="4025653" y="2641515"/>
            <a:ext cx="691270" cy="155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39727443-4599-7A42-B5AA-CA2D50EF3BA3}"/>
              </a:ext>
            </a:extLst>
          </p:cNvPr>
          <p:cNvCxnSpPr>
            <a:cxnSpLocks/>
            <a:stCxn id="143" idx="3"/>
            <a:endCxn id="120" idx="1"/>
          </p:cNvCxnSpPr>
          <p:nvPr/>
        </p:nvCxnSpPr>
        <p:spPr>
          <a:xfrm flipV="1">
            <a:off x="4025653" y="1941983"/>
            <a:ext cx="691270" cy="377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16567B3-1A91-1449-A848-18406E7760A3}"/>
              </a:ext>
            </a:extLst>
          </p:cNvPr>
          <p:cNvCxnSpPr>
            <a:cxnSpLocks/>
            <a:stCxn id="144" idx="3"/>
            <a:endCxn id="120" idx="3"/>
          </p:cNvCxnSpPr>
          <p:nvPr/>
        </p:nvCxnSpPr>
        <p:spPr>
          <a:xfrm flipV="1">
            <a:off x="4025653" y="2103627"/>
            <a:ext cx="691270" cy="5534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521F50D9-C72C-0645-906E-A01702CC02CE}"/>
              </a:ext>
            </a:extLst>
          </p:cNvPr>
          <p:cNvCxnSpPr>
            <a:cxnSpLocks/>
            <a:stCxn id="143" idx="3"/>
            <a:endCxn id="112" idx="1"/>
          </p:cNvCxnSpPr>
          <p:nvPr/>
        </p:nvCxnSpPr>
        <p:spPr>
          <a:xfrm>
            <a:off x="4025653" y="1979704"/>
            <a:ext cx="691270" cy="5001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E003B4A5-D33A-6643-8116-E38471D6D62D}"/>
              </a:ext>
            </a:extLst>
          </p:cNvPr>
          <p:cNvCxnSpPr>
            <a:cxnSpLocks/>
            <a:endCxn id="113" idx="1"/>
          </p:cNvCxnSpPr>
          <p:nvPr/>
        </p:nvCxnSpPr>
        <p:spPr>
          <a:xfrm>
            <a:off x="3917524" y="2986322"/>
            <a:ext cx="799399" cy="334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D626B661-53E2-4C47-8DAA-2444AFA4C506}"/>
              </a:ext>
            </a:extLst>
          </p:cNvPr>
          <p:cNvCxnSpPr>
            <a:cxnSpLocks/>
            <a:endCxn id="113" idx="3"/>
          </p:cNvCxnSpPr>
          <p:nvPr/>
        </p:nvCxnSpPr>
        <p:spPr>
          <a:xfrm flipV="1">
            <a:off x="3917524" y="3181444"/>
            <a:ext cx="799399" cy="2232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C87F881A-AB74-5A42-97E9-7E70BF03E78F}"/>
              </a:ext>
            </a:extLst>
          </p:cNvPr>
          <p:cNvCxnSpPr>
            <a:cxnSpLocks/>
            <a:endCxn id="115" idx="3"/>
          </p:cNvCxnSpPr>
          <p:nvPr/>
        </p:nvCxnSpPr>
        <p:spPr>
          <a:xfrm flipV="1">
            <a:off x="3917524" y="3726104"/>
            <a:ext cx="799399" cy="1712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A68CA546-9111-BF41-9BDB-B20C5CDC3DE2}"/>
              </a:ext>
            </a:extLst>
          </p:cNvPr>
          <p:cNvCxnSpPr>
            <a:cxnSpLocks/>
            <a:endCxn id="115" idx="2"/>
          </p:cNvCxnSpPr>
          <p:nvPr/>
        </p:nvCxnSpPr>
        <p:spPr>
          <a:xfrm>
            <a:off x="3917524" y="3645282"/>
            <a:ext cx="76592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A9114D30-C404-EE4E-AD78-27288CEC5789}"/>
              </a:ext>
            </a:extLst>
          </p:cNvPr>
          <p:cNvCxnSpPr>
            <a:cxnSpLocks/>
            <a:stCxn id="145" idx="3"/>
            <a:endCxn id="130" idx="3"/>
          </p:cNvCxnSpPr>
          <p:nvPr/>
        </p:nvCxnSpPr>
        <p:spPr>
          <a:xfrm>
            <a:off x="4025653" y="4718681"/>
            <a:ext cx="691270" cy="967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E4CD7C1D-6140-7A42-BCDC-511C08E7FA99}"/>
              </a:ext>
            </a:extLst>
          </p:cNvPr>
          <p:cNvCxnSpPr>
            <a:cxnSpLocks/>
            <a:endCxn id="130" idx="1"/>
          </p:cNvCxnSpPr>
          <p:nvPr/>
        </p:nvCxnSpPr>
        <p:spPr>
          <a:xfrm>
            <a:off x="3954850" y="4246797"/>
            <a:ext cx="762073" cy="4069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1CC9972E-669B-1547-B368-0DBFEB604986}"/>
              </a:ext>
            </a:extLst>
          </p:cNvPr>
          <p:cNvCxnSpPr>
            <a:cxnSpLocks/>
            <a:endCxn id="131" idx="2"/>
          </p:cNvCxnSpPr>
          <p:nvPr/>
        </p:nvCxnSpPr>
        <p:spPr>
          <a:xfrm>
            <a:off x="3917524" y="4465783"/>
            <a:ext cx="1420179" cy="30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EAD41F0F-623F-6B46-A812-25D8472E1B58}"/>
              </a:ext>
            </a:extLst>
          </p:cNvPr>
          <p:cNvCxnSpPr>
            <a:cxnSpLocks/>
            <a:endCxn id="116" idx="1"/>
          </p:cNvCxnSpPr>
          <p:nvPr/>
        </p:nvCxnSpPr>
        <p:spPr>
          <a:xfrm>
            <a:off x="3895442" y="4109120"/>
            <a:ext cx="82148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6F0B8F6-C323-CC49-BBFC-FDB52A1BF167}"/>
              </a:ext>
            </a:extLst>
          </p:cNvPr>
          <p:cNvCxnSpPr>
            <a:cxnSpLocks/>
            <a:endCxn id="116" idx="3"/>
          </p:cNvCxnSpPr>
          <p:nvPr/>
        </p:nvCxnSpPr>
        <p:spPr>
          <a:xfrm>
            <a:off x="3917524" y="4270764"/>
            <a:ext cx="7993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8E416C0E-DC64-9240-B11F-1D3845C4315D}"/>
              </a:ext>
            </a:extLst>
          </p:cNvPr>
          <p:cNvCxnSpPr>
            <a:cxnSpLocks/>
            <a:stCxn id="130" idx="6"/>
            <a:endCxn id="131" idx="3"/>
          </p:cNvCxnSpPr>
          <p:nvPr/>
        </p:nvCxnSpPr>
        <p:spPr>
          <a:xfrm flipV="1">
            <a:off x="4912045" y="4549669"/>
            <a:ext cx="459136" cy="1849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D2F41AED-514B-5D4F-BBF1-CED9A7F992A4}"/>
              </a:ext>
            </a:extLst>
          </p:cNvPr>
          <p:cNvCxnSpPr>
            <a:cxnSpLocks/>
            <a:stCxn id="131" idx="6"/>
            <a:endCxn id="132" idx="3"/>
          </p:cNvCxnSpPr>
          <p:nvPr/>
        </p:nvCxnSpPr>
        <p:spPr>
          <a:xfrm flipV="1">
            <a:off x="5566303" y="4419048"/>
            <a:ext cx="321625" cy="497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969B124B-BC68-B448-B7CF-CDD92A5A7A85}"/>
              </a:ext>
            </a:extLst>
          </p:cNvPr>
          <p:cNvCxnSpPr>
            <a:cxnSpLocks/>
            <a:stCxn id="116" idx="6"/>
            <a:endCxn id="132" idx="2"/>
          </p:cNvCxnSpPr>
          <p:nvPr/>
        </p:nvCxnSpPr>
        <p:spPr>
          <a:xfrm>
            <a:off x="4912045" y="4189942"/>
            <a:ext cx="942405" cy="1482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32C37615-5FEE-354C-B4A9-139A1D216707}"/>
              </a:ext>
            </a:extLst>
          </p:cNvPr>
          <p:cNvCxnSpPr>
            <a:cxnSpLocks/>
            <a:stCxn id="116" idx="6"/>
            <a:endCxn id="118" idx="3"/>
          </p:cNvCxnSpPr>
          <p:nvPr/>
        </p:nvCxnSpPr>
        <p:spPr>
          <a:xfrm flipV="1">
            <a:off x="4912045" y="3978169"/>
            <a:ext cx="459136" cy="2117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93D2ACEA-7B0A-9E49-9726-C97926E7DC4B}"/>
              </a:ext>
            </a:extLst>
          </p:cNvPr>
          <p:cNvCxnSpPr>
            <a:cxnSpLocks/>
            <a:stCxn id="115" idx="6"/>
            <a:endCxn id="117" idx="3"/>
          </p:cNvCxnSpPr>
          <p:nvPr/>
        </p:nvCxnSpPr>
        <p:spPr>
          <a:xfrm flipV="1">
            <a:off x="4912045" y="3406669"/>
            <a:ext cx="459136" cy="2386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74EE1900-945E-DE42-902A-E2F740BE17F5}"/>
              </a:ext>
            </a:extLst>
          </p:cNvPr>
          <p:cNvCxnSpPr>
            <a:cxnSpLocks/>
            <a:stCxn id="113" idx="5"/>
            <a:endCxn id="117" idx="2"/>
          </p:cNvCxnSpPr>
          <p:nvPr/>
        </p:nvCxnSpPr>
        <p:spPr>
          <a:xfrm>
            <a:off x="4878567" y="3181444"/>
            <a:ext cx="459136" cy="1444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62BBFFDA-9C48-D848-8060-FF27C0B79F08}"/>
              </a:ext>
            </a:extLst>
          </p:cNvPr>
          <p:cNvCxnSpPr>
            <a:cxnSpLocks/>
            <a:stCxn id="114" idx="6"/>
            <a:endCxn id="119" idx="3"/>
          </p:cNvCxnSpPr>
          <p:nvPr/>
        </p:nvCxnSpPr>
        <p:spPr>
          <a:xfrm flipV="1">
            <a:off x="5566303" y="2639323"/>
            <a:ext cx="321625" cy="1477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DA62D6E5-7AFE-EC45-8338-237136C33C3E}"/>
              </a:ext>
            </a:extLst>
          </p:cNvPr>
          <p:cNvCxnSpPr>
            <a:cxnSpLocks/>
            <a:stCxn id="126" idx="6"/>
            <a:endCxn id="119" idx="1"/>
          </p:cNvCxnSpPr>
          <p:nvPr/>
        </p:nvCxnSpPr>
        <p:spPr>
          <a:xfrm>
            <a:off x="5566303" y="2248330"/>
            <a:ext cx="32162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A9A7783E-CA5F-9347-AB2B-854326C1C235}"/>
              </a:ext>
            </a:extLst>
          </p:cNvPr>
          <p:cNvCxnSpPr>
            <a:cxnSpLocks/>
            <a:stCxn id="117" idx="6"/>
            <a:endCxn id="122" idx="3"/>
          </p:cNvCxnSpPr>
          <p:nvPr/>
        </p:nvCxnSpPr>
        <p:spPr>
          <a:xfrm flipV="1">
            <a:off x="5566303" y="3305386"/>
            <a:ext cx="321625" cy="204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AE139AFB-9C96-5441-8928-C1804B3F5C10}"/>
              </a:ext>
            </a:extLst>
          </p:cNvPr>
          <p:cNvCxnSpPr>
            <a:cxnSpLocks/>
            <a:stCxn id="114" idx="6"/>
            <a:endCxn id="122" idx="1"/>
          </p:cNvCxnSpPr>
          <p:nvPr/>
        </p:nvCxnSpPr>
        <p:spPr>
          <a:xfrm>
            <a:off x="5566303" y="2787101"/>
            <a:ext cx="321625" cy="3566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7A77EF80-4E09-6C44-9C30-2D317ED68A5B}"/>
              </a:ext>
            </a:extLst>
          </p:cNvPr>
          <p:cNvCxnSpPr>
            <a:cxnSpLocks/>
            <a:stCxn id="118" idx="6"/>
            <a:endCxn id="121" idx="3"/>
          </p:cNvCxnSpPr>
          <p:nvPr/>
        </p:nvCxnSpPr>
        <p:spPr>
          <a:xfrm flipV="1">
            <a:off x="5566303" y="3823166"/>
            <a:ext cx="321625" cy="741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4C571F1C-D31E-1E4C-B2F2-2B114AB46CCA}"/>
              </a:ext>
            </a:extLst>
          </p:cNvPr>
          <p:cNvCxnSpPr>
            <a:cxnSpLocks/>
            <a:stCxn id="115" idx="6"/>
            <a:endCxn id="121" idx="2"/>
          </p:cNvCxnSpPr>
          <p:nvPr/>
        </p:nvCxnSpPr>
        <p:spPr>
          <a:xfrm>
            <a:off x="4912045" y="3645282"/>
            <a:ext cx="942405" cy="970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3A08AC3-B4F0-C74A-906A-2FD2604A6C58}"/>
              </a:ext>
            </a:extLst>
          </p:cNvPr>
          <p:cNvCxnSpPr>
            <a:cxnSpLocks/>
            <a:stCxn id="126" idx="6"/>
            <a:endCxn id="125" idx="1"/>
          </p:cNvCxnSpPr>
          <p:nvPr/>
        </p:nvCxnSpPr>
        <p:spPr>
          <a:xfrm>
            <a:off x="5566303" y="2248330"/>
            <a:ext cx="903973" cy="211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A4B99C45-9DE4-7648-AD90-EC2112CA5AF5}"/>
              </a:ext>
            </a:extLst>
          </p:cNvPr>
          <p:cNvCxnSpPr>
            <a:cxnSpLocks/>
            <a:stCxn id="119" idx="6"/>
            <a:endCxn id="125" idx="2"/>
          </p:cNvCxnSpPr>
          <p:nvPr/>
        </p:nvCxnSpPr>
        <p:spPr>
          <a:xfrm flipV="1">
            <a:off x="6083050" y="2540585"/>
            <a:ext cx="353748" cy="179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CFB62ACB-82B8-0842-AFD6-C5DCA99CDBC9}"/>
              </a:ext>
            </a:extLst>
          </p:cNvPr>
          <p:cNvCxnSpPr>
            <a:cxnSpLocks/>
            <a:stCxn id="119" idx="5"/>
            <a:endCxn id="123" idx="1"/>
          </p:cNvCxnSpPr>
          <p:nvPr/>
        </p:nvCxnSpPr>
        <p:spPr>
          <a:xfrm>
            <a:off x="6049572" y="2639323"/>
            <a:ext cx="420704" cy="6558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17B971C8-2657-1C4E-A7D0-235E2F3025BE}"/>
              </a:ext>
            </a:extLst>
          </p:cNvPr>
          <p:cNvCxnSpPr>
            <a:cxnSpLocks/>
            <a:stCxn id="122" idx="6"/>
            <a:endCxn id="123" idx="2"/>
          </p:cNvCxnSpPr>
          <p:nvPr/>
        </p:nvCxnSpPr>
        <p:spPr>
          <a:xfrm>
            <a:off x="6083050" y="3224564"/>
            <a:ext cx="353748" cy="1513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3623EF5D-0871-E846-AD00-E0CD6AEC3651}"/>
              </a:ext>
            </a:extLst>
          </p:cNvPr>
          <p:cNvCxnSpPr>
            <a:cxnSpLocks/>
            <a:stCxn id="117" idx="6"/>
            <a:endCxn id="124" idx="1"/>
          </p:cNvCxnSpPr>
          <p:nvPr/>
        </p:nvCxnSpPr>
        <p:spPr>
          <a:xfrm>
            <a:off x="5566303" y="3325847"/>
            <a:ext cx="903973" cy="3356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C5C33160-7CCD-9E46-AAF5-804844350A55}"/>
              </a:ext>
            </a:extLst>
          </p:cNvPr>
          <p:cNvCxnSpPr>
            <a:cxnSpLocks/>
            <a:stCxn id="121" idx="6"/>
            <a:endCxn id="124" idx="2"/>
          </p:cNvCxnSpPr>
          <p:nvPr/>
        </p:nvCxnSpPr>
        <p:spPr>
          <a:xfrm>
            <a:off x="6083050" y="3742344"/>
            <a:ext cx="3537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02D690F6-CA9A-1E4B-ACAA-8AA899C92835}"/>
              </a:ext>
            </a:extLst>
          </p:cNvPr>
          <p:cNvCxnSpPr>
            <a:cxnSpLocks/>
            <a:stCxn id="121" idx="5"/>
            <a:endCxn id="133" idx="1"/>
          </p:cNvCxnSpPr>
          <p:nvPr/>
        </p:nvCxnSpPr>
        <p:spPr>
          <a:xfrm>
            <a:off x="6049572" y="3823166"/>
            <a:ext cx="420704" cy="4342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9AF2DFB0-34BA-4946-84D0-CAEF92D26470}"/>
              </a:ext>
            </a:extLst>
          </p:cNvPr>
          <p:cNvCxnSpPr>
            <a:cxnSpLocks/>
            <a:stCxn id="132" idx="6"/>
            <a:endCxn id="133" idx="2"/>
          </p:cNvCxnSpPr>
          <p:nvPr/>
        </p:nvCxnSpPr>
        <p:spPr>
          <a:xfrm>
            <a:off x="6083050" y="4338226"/>
            <a:ext cx="3537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A391F347-4CB3-4845-AE7F-6947B325CEF5}"/>
              </a:ext>
            </a:extLst>
          </p:cNvPr>
          <p:cNvCxnSpPr>
            <a:cxnSpLocks/>
            <a:stCxn id="133" idx="6"/>
            <a:endCxn id="137" idx="2"/>
          </p:cNvCxnSpPr>
          <p:nvPr/>
        </p:nvCxnSpPr>
        <p:spPr>
          <a:xfrm flipV="1">
            <a:off x="6665398" y="4091086"/>
            <a:ext cx="658071" cy="2471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37C9B8E6-8AF0-9842-B773-A11B8171216F}"/>
              </a:ext>
            </a:extLst>
          </p:cNvPr>
          <p:cNvCxnSpPr>
            <a:cxnSpLocks/>
            <a:stCxn id="129" idx="6"/>
            <a:endCxn id="137" idx="1"/>
          </p:cNvCxnSpPr>
          <p:nvPr/>
        </p:nvCxnSpPr>
        <p:spPr>
          <a:xfrm>
            <a:off x="7133446" y="3594060"/>
            <a:ext cx="223501" cy="4162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4015F72A-F622-814C-B853-98FD5613F8B8}"/>
              </a:ext>
            </a:extLst>
          </p:cNvPr>
          <p:cNvCxnSpPr>
            <a:cxnSpLocks/>
            <a:stCxn id="124" idx="6"/>
            <a:endCxn id="129" idx="2"/>
          </p:cNvCxnSpPr>
          <p:nvPr/>
        </p:nvCxnSpPr>
        <p:spPr>
          <a:xfrm flipV="1">
            <a:off x="6665398" y="3594060"/>
            <a:ext cx="239448" cy="1482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015655E9-AC53-7B47-AD9B-43D0B0AF4F32}"/>
              </a:ext>
            </a:extLst>
          </p:cNvPr>
          <p:cNvCxnSpPr>
            <a:cxnSpLocks/>
            <a:stCxn id="133" idx="6"/>
            <a:endCxn id="129" idx="3"/>
          </p:cNvCxnSpPr>
          <p:nvPr/>
        </p:nvCxnSpPr>
        <p:spPr>
          <a:xfrm flipV="1">
            <a:off x="6665398" y="3674882"/>
            <a:ext cx="272926" cy="6633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49658330-C6A3-B14E-8567-9E913B845C33}"/>
              </a:ext>
            </a:extLst>
          </p:cNvPr>
          <p:cNvCxnSpPr>
            <a:cxnSpLocks/>
            <a:stCxn id="123" idx="6"/>
            <a:endCxn id="128" idx="2"/>
          </p:cNvCxnSpPr>
          <p:nvPr/>
        </p:nvCxnSpPr>
        <p:spPr>
          <a:xfrm flipV="1">
            <a:off x="6665398" y="3067322"/>
            <a:ext cx="239448" cy="3086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D4EF55B7-0297-C742-A610-ABC374B431B5}"/>
              </a:ext>
            </a:extLst>
          </p:cNvPr>
          <p:cNvCxnSpPr>
            <a:cxnSpLocks/>
            <a:stCxn id="125" idx="5"/>
            <a:endCxn id="128" idx="1"/>
          </p:cNvCxnSpPr>
          <p:nvPr/>
        </p:nvCxnSpPr>
        <p:spPr>
          <a:xfrm>
            <a:off x="6631920" y="2621407"/>
            <a:ext cx="306404" cy="3650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C96C62A0-6F3A-3E4E-BBEB-4227C181673A}"/>
              </a:ext>
            </a:extLst>
          </p:cNvPr>
          <p:cNvCxnSpPr>
            <a:cxnSpLocks/>
            <a:stCxn id="125" idx="6"/>
            <a:endCxn id="127" idx="2"/>
          </p:cNvCxnSpPr>
          <p:nvPr/>
        </p:nvCxnSpPr>
        <p:spPr>
          <a:xfrm>
            <a:off x="6665398" y="2540585"/>
            <a:ext cx="2394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C82428D2-48DC-3647-8F65-2CB2CAC22C7C}"/>
              </a:ext>
            </a:extLst>
          </p:cNvPr>
          <p:cNvCxnSpPr>
            <a:cxnSpLocks/>
            <a:stCxn id="128" idx="6"/>
            <a:endCxn id="134" idx="1"/>
          </p:cNvCxnSpPr>
          <p:nvPr/>
        </p:nvCxnSpPr>
        <p:spPr>
          <a:xfrm>
            <a:off x="7133446" y="3067322"/>
            <a:ext cx="198787" cy="5447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C2635D04-4452-1240-BEA2-1F8AB173CF6B}"/>
              </a:ext>
            </a:extLst>
          </p:cNvPr>
          <p:cNvCxnSpPr>
            <a:cxnSpLocks/>
            <a:stCxn id="129" idx="6"/>
            <a:endCxn id="134" idx="2"/>
          </p:cNvCxnSpPr>
          <p:nvPr/>
        </p:nvCxnSpPr>
        <p:spPr>
          <a:xfrm>
            <a:off x="7133446" y="3594060"/>
            <a:ext cx="165309" cy="988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55891F1D-22AA-9B44-B769-45347DAD86E1}"/>
              </a:ext>
            </a:extLst>
          </p:cNvPr>
          <p:cNvCxnSpPr>
            <a:cxnSpLocks/>
            <a:stCxn id="128" idx="6"/>
            <a:endCxn id="135" idx="2"/>
          </p:cNvCxnSpPr>
          <p:nvPr/>
        </p:nvCxnSpPr>
        <p:spPr>
          <a:xfrm>
            <a:off x="7133446" y="3067322"/>
            <a:ext cx="239448" cy="76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56B3CD2F-2CDC-1345-B7B0-CCDD02D6D520}"/>
              </a:ext>
            </a:extLst>
          </p:cNvPr>
          <p:cNvCxnSpPr>
            <a:cxnSpLocks/>
            <a:stCxn id="127" idx="6"/>
            <a:endCxn id="136" idx="2"/>
          </p:cNvCxnSpPr>
          <p:nvPr/>
        </p:nvCxnSpPr>
        <p:spPr>
          <a:xfrm>
            <a:off x="7133446" y="2540585"/>
            <a:ext cx="244739" cy="153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B314A810-4597-CD45-9170-AFD2A40949BA}"/>
              </a:ext>
            </a:extLst>
          </p:cNvPr>
          <p:cNvCxnSpPr>
            <a:cxnSpLocks/>
            <a:stCxn id="128" idx="7"/>
            <a:endCxn id="136" idx="3"/>
          </p:cNvCxnSpPr>
          <p:nvPr/>
        </p:nvCxnSpPr>
        <p:spPr>
          <a:xfrm flipV="1">
            <a:off x="7099968" y="2636798"/>
            <a:ext cx="311695" cy="3497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ECA5B130-5A91-694A-80F4-C925AE0318BC}"/>
              </a:ext>
            </a:extLst>
          </p:cNvPr>
          <p:cNvCxnSpPr>
            <a:cxnSpLocks/>
            <a:stCxn id="136" idx="6"/>
            <a:endCxn id="138" idx="1"/>
          </p:cNvCxnSpPr>
          <p:nvPr/>
        </p:nvCxnSpPr>
        <p:spPr>
          <a:xfrm>
            <a:off x="7606785" y="2555976"/>
            <a:ext cx="363767" cy="2096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9D22FF63-9A47-044E-8B7F-C0EACC76CAF5}"/>
              </a:ext>
            </a:extLst>
          </p:cNvPr>
          <p:cNvCxnSpPr>
            <a:cxnSpLocks/>
            <a:stCxn id="135" idx="6"/>
            <a:endCxn id="138" idx="3"/>
          </p:cNvCxnSpPr>
          <p:nvPr/>
        </p:nvCxnSpPr>
        <p:spPr>
          <a:xfrm flipV="1">
            <a:off x="7601494" y="2927240"/>
            <a:ext cx="369058" cy="1477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FA32093F-4B44-5B4C-9E48-FA39A31C5983}"/>
              </a:ext>
            </a:extLst>
          </p:cNvPr>
          <p:cNvCxnSpPr>
            <a:cxnSpLocks/>
            <a:stCxn id="135" idx="6"/>
            <a:endCxn id="139" idx="1"/>
          </p:cNvCxnSpPr>
          <p:nvPr/>
        </p:nvCxnSpPr>
        <p:spPr>
          <a:xfrm>
            <a:off x="7601494" y="3075018"/>
            <a:ext cx="369058" cy="1679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3530B823-10BF-7D41-8B63-AB5695E554D6}"/>
              </a:ext>
            </a:extLst>
          </p:cNvPr>
          <p:cNvCxnSpPr>
            <a:cxnSpLocks/>
            <a:stCxn id="134" idx="7"/>
            <a:endCxn id="139" idx="3"/>
          </p:cNvCxnSpPr>
          <p:nvPr/>
        </p:nvCxnSpPr>
        <p:spPr>
          <a:xfrm flipV="1">
            <a:off x="7493877" y="3404651"/>
            <a:ext cx="476675" cy="2074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CBF2280D-3052-D74F-B10B-F1E43D5DEDF5}"/>
              </a:ext>
            </a:extLst>
          </p:cNvPr>
          <p:cNvCxnSpPr>
            <a:cxnSpLocks/>
            <a:stCxn id="134" idx="6"/>
            <a:endCxn id="140" idx="1"/>
          </p:cNvCxnSpPr>
          <p:nvPr/>
        </p:nvCxnSpPr>
        <p:spPr>
          <a:xfrm>
            <a:off x="7527355" y="3692916"/>
            <a:ext cx="443197" cy="1273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6B542C0C-227D-E246-B8B2-0CBE2D046352}"/>
              </a:ext>
            </a:extLst>
          </p:cNvPr>
          <p:cNvCxnSpPr>
            <a:cxnSpLocks/>
            <a:stCxn id="137" idx="6"/>
            <a:endCxn id="140" idx="3"/>
          </p:cNvCxnSpPr>
          <p:nvPr/>
        </p:nvCxnSpPr>
        <p:spPr>
          <a:xfrm flipV="1">
            <a:off x="7552069" y="3981860"/>
            <a:ext cx="418483" cy="10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32BA38EB-95ED-5742-BC26-0701138B2C23}"/>
              </a:ext>
            </a:extLst>
          </p:cNvPr>
          <p:cNvCxnSpPr>
            <a:cxnSpLocks/>
            <a:endCxn id="118" idx="1"/>
          </p:cNvCxnSpPr>
          <p:nvPr/>
        </p:nvCxnSpPr>
        <p:spPr>
          <a:xfrm flipV="1">
            <a:off x="3917524" y="3816525"/>
            <a:ext cx="1453657" cy="36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80025F07-429A-7B45-A18E-4B0B89BE3ABD}"/>
              </a:ext>
            </a:extLst>
          </p:cNvPr>
          <p:cNvCxnSpPr>
            <a:cxnSpLocks/>
            <a:stCxn id="127" idx="5"/>
            <a:endCxn id="135" idx="1"/>
          </p:cNvCxnSpPr>
          <p:nvPr/>
        </p:nvCxnSpPr>
        <p:spPr>
          <a:xfrm>
            <a:off x="7099968" y="2621407"/>
            <a:ext cx="306404" cy="3727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F34FF1D5-A35C-A546-A42E-91840AF794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83227" y="2022576"/>
                <a:ext cx="228600" cy="228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F34FF1D5-A35C-A546-A42E-91840AF794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227" y="2022576"/>
                <a:ext cx="228600" cy="228600"/>
              </a:xfrm>
              <a:prstGeom prst="rect">
                <a:avLst/>
              </a:prstGeom>
              <a:blipFill>
                <a:blip r:embed="rId5"/>
                <a:stretch>
                  <a:fillRect l="-21053"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E3EB0C4-3EC8-E646-AFAB-5ED212913C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83227" y="2537934"/>
                <a:ext cx="228600" cy="228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E3EB0C4-3EC8-E646-AFAB-5ED212913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227" y="2537934"/>
                <a:ext cx="228600" cy="228600"/>
              </a:xfrm>
              <a:prstGeom prst="rect">
                <a:avLst/>
              </a:prstGeom>
              <a:blipFill>
                <a:blip r:embed="rId6"/>
                <a:stretch>
                  <a:fillRect l="-21053"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A28B6558-A83F-0043-8749-C2B5D45708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83227" y="4465783"/>
                <a:ext cx="228600" cy="228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A28B6558-A83F-0043-8749-C2B5D4570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227" y="4465783"/>
                <a:ext cx="228600" cy="228600"/>
              </a:xfrm>
              <a:prstGeom prst="rect">
                <a:avLst/>
              </a:prstGeom>
              <a:blipFill>
                <a:blip r:embed="rId7"/>
                <a:stretch>
                  <a:fillRect l="-31579"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BFE1F127-4537-F547-8A67-67AF851F37FB}"/>
              </a:ext>
            </a:extLst>
          </p:cNvPr>
          <p:cNvCxnSpPr>
            <a:cxnSpLocks/>
            <a:stCxn id="136" idx="6"/>
            <a:endCxn id="203" idx="1"/>
          </p:cNvCxnSpPr>
          <p:nvPr/>
        </p:nvCxnSpPr>
        <p:spPr>
          <a:xfrm flipV="1">
            <a:off x="7606785" y="2136876"/>
            <a:ext cx="876442" cy="4191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B6CDBB6C-7317-B04D-8DBB-8CE59AA7C7BD}"/>
              </a:ext>
            </a:extLst>
          </p:cNvPr>
          <p:cNvCxnSpPr>
            <a:cxnSpLocks/>
            <a:stCxn id="138" idx="6"/>
            <a:endCxn id="204" idx="1"/>
          </p:cNvCxnSpPr>
          <p:nvPr/>
        </p:nvCxnSpPr>
        <p:spPr>
          <a:xfrm flipV="1">
            <a:off x="8165674" y="2652234"/>
            <a:ext cx="317553" cy="1941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0DB02601-0AE5-5F45-A3BB-29E63B23869F}"/>
              </a:ext>
            </a:extLst>
          </p:cNvPr>
          <p:cNvCxnSpPr>
            <a:cxnSpLocks/>
            <a:stCxn id="133" idx="5"/>
            <a:endCxn id="205" idx="1"/>
          </p:cNvCxnSpPr>
          <p:nvPr/>
        </p:nvCxnSpPr>
        <p:spPr>
          <a:xfrm>
            <a:off x="6631920" y="4419048"/>
            <a:ext cx="1851307" cy="1610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CBACAD09-6EF0-7448-8C71-58A2096BFD5B}"/>
              </a:ext>
            </a:extLst>
          </p:cNvPr>
          <p:cNvCxnSpPr>
            <a:cxnSpLocks/>
          </p:cNvCxnSpPr>
          <p:nvPr/>
        </p:nvCxnSpPr>
        <p:spPr>
          <a:xfrm>
            <a:off x="8597527" y="2903480"/>
            <a:ext cx="0" cy="1472839"/>
          </a:xfrm>
          <a:prstGeom prst="line">
            <a:avLst/>
          </a:prstGeom>
          <a:ln w="1016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AF7AF283-9543-F040-AA8A-F61370C93BF4}"/>
              </a:ext>
            </a:extLst>
          </p:cNvPr>
          <p:cNvCxnSpPr>
            <a:cxnSpLocks/>
            <a:stCxn id="139" idx="6"/>
          </p:cNvCxnSpPr>
          <p:nvPr/>
        </p:nvCxnSpPr>
        <p:spPr>
          <a:xfrm>
            <a:off x="8165674" y="3323829"/>
            <a:ext cx="37268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1143DA33-33B4-754C-8B46-AE89F63CB7AA}"/>
              </a:ext>
            </a:extLst>
          </p:cNvPr>
          <p:cNvCxnSpPr>
            <a:cxnSpLocks/>
            <a:stCxn id="140" idx="6"/>
          </p:cNvCxnSpPr>
          <p:nvPr/>
        </p:nvCxnSpPr>
        <p:spPr>
          <a:xfrm>
            <a:off x="8165674" y="3901038"/>
            <a:ext cx="37268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9B394E8F-2250-924E-AFAD-46DB47A21934}"/>
              </a:ext>
            </a:extLst>
          </p:cNvPr>
          <p:cNvCxnSpPr>
            <a:cxnSpLocks/>
          </p:cNvCxnSpPr>
          <p:nvPr/>
        </p:nvCxnSpPr>
        <p:spPr>
          <a:xfrm>
            <a:off x="3895442" y="2912068"/>
            <a:ext cx="20570" cy="1637601"/>
          </a:xfrm>
          <a:prstGeom prst="line">
            <a:avLst/>
          </a:prstGeom>
          <a:ln w="1016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Content Placeholder 2">
            <a:extLst>
              <a:ext uri="{FF2B5EF4-FFF2-40B4-BE49-F238E27FC236}">
                <a16:creationId xmlns:a16="http://schemas.microsoft.com/office/drawing/2014/main" id="{D013388D-1C07-E74C-9DF6-74F212841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28287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Input: </a:t>
            </a:r>
            <a:r>
              <a:rPr lang="en-US" sz="1800" dirty="0"/>
              <a:t>Boolean network</a:t>
            </a:r>
          </a:p>
          <a:p>
            <a:pPr marL="0" indent="0">
              <a:buNone/>
            </a:pPr>
            <a:r>
              <a:rPr lang="en-US" sz="1800" b="1" dirty="0"/>
              <a:t>Result: </a:t>
            </a:r>
            <a:r>
              <a:rPr lang="en-US" sz="1800" dirty="0"/>
              <a:t>Optimized network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Partition the network</a:t>
            </a:r>
          </a:p>
          <a:p>
            <a:pPr lvl="1"/>
            <a:r>
              <a:rPr lang="en-US" sz="1600" dirty="0"/>
              <a:t>Yields a set of </a:t>
            </a:r>
            <a:r>
              <a:rPr lang="en-US" sz="1600" dirty="0" err="1"/>
              <a:t>subntks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Select an optimal subnetwork from DB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Rewrite if replacement leads to gain (e.g., fewer nodes)</a:t>
            </a:r>
          </a:p>
          <a:p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254" name="Isosceles Triangle 268">
            <a:extLst>
              <a:ext uri="{FF2B5EF4-FFF2-40B4-BE49-F238E27FC236}">
                <a16:creationId xmlns:a16="http://schemas.microsoft.com/office/drawing/2014/main" id="{E50D15A7-0D47-D54F-8B54-219A6D42B433}"/>
              </a:ext>
            </a:extLst>
          </p:cNvPr>
          <p:cNvSpPr/>
          <p:nvPr/>
        </p:nvSpPr>
        <p:spPr>
          <a:xfrm rot="5400000">
            <a:off x="4738726" y="1664946"/>
            <a:ext cx="1021610" cy="1199256"/>
          </a:xfrm>
          <a:prstGeom prst="triangl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Isosceles Triangle 271">
            <a:extLst>
              <a:ext uri="{FF2B5EF4-FFF2-40B4-BE49-F238E27FC236}">
                <a16:creationId xmlns:a16="http://schemas.microsoft.com/office/drawing/2014/main" id="{F559B6C5-4C24-F04F-AAC4-56F4CC5518A0}"/>
              </a:ext>
            </a:extLst>
          </p:cNvPr>
          <p:cNvSpPr/>
          <p:nvPr/>
        </p:nvSpPr>
        <p:spPr>
          <a:xfrm rot="5236922">
            <a:off x="5937426" y="2700227"/>
            <a:ext cx="2356607" cy="2498161"/>
          </a:xfrm>
          <a:prstGeom prst="triangle">
            <a:avLst>
              <a:gd name="adj" fmla="val 49511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Isosceles Triangle 268">
            <a:extLst>
              <a:ext uri="{FF2B5EF4-FFF2-40B4-BE49-F238E27FC236}">
                <a16:creationId xmlns:a16="http://schemas.microsoft.com/office/drawing/2014/main" id="{56D60CF7-4097-E349-A537-1A111C865A6B}"/>
              </a:ext>
            </a:extLst>
          </p:cNvPr>
          <p:cNvSpPr/>
          <p:nvPr/>
        </p:nvSpPr>
        <p:spPr>
          <a:xfrm rot="5400000">
            <a:off x="4629965" y="2816366"/>
            <a:ext cx="1061933" cy="1039164"/>
          </a:xfrm>
          <a:prstGeom prst="triangle">
            <a:avLst>
              <a:gd name="adj" fmla="val 47581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Isosceles Triangle 272">
            <a:extLst>
              <a:ext uri="{FF2B5EF4-FFF2-40B4-BE49-F238E27FC236}">
                <a16:creationId xmlns:a16="http://schemas.microsoft.com/office/drawing/2014/main" id="{A1284020-9019-8B41-A215-39EBCF4871D0}"/>
              </a:ext>
            </a:extLst>
          </p:cNvPr>
          <p:cNvSpPr/>
          <p:nvPr/>
        </p:nvSpPr>
        <p:spPr>
          <a:xfrm rot="5400000">
            <a:off x="5218202" y="3601586"/>
            <a:ext cx="545762" cy="555038"/>
          </a:xfrm>
          <a:prstGeom prst="triangl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Isosceles Triangle 272">
            <a:extLst>
              <a:ext uri="{FF2B5EF4-FFF2-40B4-BE49-F238E27FC236}">
                <a16:creationId xmlns:a16="http://schemas.microsoft.com/office/drawing/2014/main" id="{80721A7F-BEE8-9946-9619-A0198056737E}"/>
              </a:ext>
            </a:extLst>
          </p:cNvPr>
          <p:cNvSpPr/>
          <p:nvPr/>
        </p:nvSpPr>
        <p:spPr>
          <a:xfrm rot="5400000">
            <a:off x="5236858" y="2552766"/>
            <a:ext cx="535438" cy="438763"/>
          </a:xfrm>
          <a:prstGeom prst="triangl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11FFD8D5-C73D-2144-9A87-5EE96A6489C7}"/>
              </a:ext>
            </a:extLst>
          </p:cNvPr>
          <p:cNvSpPr/>
          <p:nvPr/>
        </p:nvSpPr>
        <p:spPr>
          <a:xfrm rot="1307431">
            <a:off x="6368166" y="2386483"/>
            <a:ext cx="1970406" cy="91631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1" name="Isosceles Triangle 272">
            <a:extLst>
              <a:ext uri="{FF2B5EF4-FFF2-40B4-BE49-F238E27FC236}">
                <a16:creationId xmlns:a16="http://schemas.microsoft.com/office/drawing/2014/main" id="{973AFAEC-5C59-4947-8ED6-66227DC9637D}"/>
              </a:ext>
            </a:extLst>
          </p:cNvPr>
          <p:cNvSpPr/>
          <p:nvPr/>
        </p:nvSpPr>
        <p:spPr>
          <a:xfrm rot="5400000">
            <a:off x="5852742" y="2297380"/>
            <a:ext cx="423207" cy="486750"/>
          </a:xfrm>
          <a:prstGeom prst="triangl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A71EA724-54A1-0342-A66A-4C113165D638}"/>
              </a:ext>
            </a:extLst>
          </p:cNvPr>
          <p:cNvSpPr/>
          <p:nvPr/>
        </p:nvSpPr>
        <p:spPr>
          <a:xfrm>
            <a:off x="7214948" y="5224660"/>
            <a:ext cx="1363439" cy="10290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DB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A0B3798-B131-DE43-B620-966BDA5C695F}"/>
              </a:ext>
            </a:extLst>
          </p:cNvPr>
          <p:cNvSpPr/>
          <p:nvPr/>
        </p:nvSpPr>
        <p:spPr>
          <a:xfrm>
            <a:off x="5857613" y="5406927"/>
            <a:ext cx="1248032" cy="328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ight Arrow 145">
            <a:extLst>
              <a:ext uri="{FF2B5EF4-FFF2-40B4-BE49-F238E27FC236}">
                <a16:creationId xmlns:a16="http://schemas.microsoft.com/office/drawing/2014/main" id="{FD0DAF4E-71D2-4E4C-8F88-52C23C4F8053}"/>
              </a:ext>
            </a:extLst>
          </p:cNvPr>
          <p:cNvSpPr/>
          <p:nvPr/>
        </p:nvSpPr>
        <p:spPr>
          <a:xfrm rot="10800000">
            <a:off x="5832913" y="5829367"/>
            <a:ext cx="1272731" cy="328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Isosceles Triangle 268">
            <a:extLst>
              <a:ext uri="{FF2B5EF4-FFF2-40B4-BE49-F238E27FC236}">
                <a16:creationId xmlns:a16="http://schemas.microsoft.com/office/drawing/2014/main" id="{B5B5A655-E78C-B540-930A-F68CED0A801F}"/>
              </a:ext>
            </a:extLst>
          </p:cNvPr>
          <p:cNvSpPr/>
          <p:nvPr/>
        </p:nvSpPr>
        <p:spPr>
          <a:xfrm rot="5400000">
            <a:off x="4650558" y="3936711"/>
            <a:ext cx="1061933" cy="1080352"/>
          </a:xfrm>
          <a:prstGeom prst="triangle">
            <a:avLst>
              <a:gd name="adj" fmla="val 47581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Isosceles Triangle 268">
            <a:extLst>
              <a:ext uri="{FF2B5EF4-FFF2-40B4-BE49-F238E27FC236}">
                <a16:creationId xmlns:a16="http://schemas.microsoft.com/office/drawing/2014/main" id="{D414A6AF-144F-F548-B0FA-07A06C98FF54}"/>
              </a:ext>
            </a:extLst>
          </p:cNvPr>
          <p:cNvSpPr/>
          <p:nvPr/>
        </p:nvSpPr>
        <p:spPr>
          <a:xfrm rot="5400000">
            <a:off x="4741803" y="5181922"/>
            <a:ext cx="1021610" cy="1199256"/>
          </a:xfrm>
          <a:prstGeom prst="triangle">
            <a:avLst/>
          </a:prstGeom>
          <a:solidFill>
            <a:srgbClr val="00C700">
              <a:alpha val="49804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741 L 0.00261 0.513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8.58688E-17 L -0.00018 -0.5129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5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/>
      <p:bldP spid="254" grpId="1" animBg="1"/>
      <p:bldP spid="7" grpId="0" animBg="1"/>
      <p:bldP spid="7" grpId="1" animBg="1"/>
      <p:bldP spid="146" grpId="0" animBg="1"/>
      <p:bldP spid="146" grpId="1" animBg="1"/>
      <p:bldP spid="212" grpId="0" animBg="1"/>
      <p:bldP spid="212" grpId="1" animBg="1"/>
      <p:bldP spid="212" grpId="2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DE71-D55F-E04C-949F-AE3D8D8E5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Contribution: </a:t>
            </a:r>
            <a:r>
              <a:rPr lang="en-US" i="1" dirty="0"/>
              <a:t>cut rewriting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16D154-076D-ED4C-9208-B780432FE7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High-effort DAG-aware rewriting</a:t>
                </a:r>
              </a:p>
              <a:p>
                <a:pPr lvl="1"/>
                <a:r>
                  <a:rPr lang="en-US" dirty="0"/>
                  <a:t>Generalized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-LUT networks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Cut enumeration</a:t>
                </a:r>
              </a:p>
              <a:p>
                <a:pPr lvl="1"/>
                <a:r>
                  <a:rPr lang="en-US" dirty="0"/>
                  <a:t>Effective partitioning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Exact synthesis (no database)</a:t>
                </a:r>
              </a:p>
              <a:p>
                <a:pPr lvl="1"/>
                <a:r>
                  <a:rPr lang="en-US" dirty="0"/>
                  <a:t>Replacements computed on the fly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16D154-076D-ED4C-9208-B780432FE7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8" t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35089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6811-BF33-6D4F-BF42-F36D5CC2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DAG-aware rewriting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307194-4E5B-D645-A68F-E94C516DE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3458" y="1612766"/>
            <a:ext cx="1117600" cy="1549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B2735-75D4-494A-BDDB-9DDFA4B4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52" y="1587366"/>
            <a:ext cx="1206500" cy="157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EA642-24D3-4F4A-96BC-7AB9627673B5}"/>
              </a:ext>
            </a:extLst>
          </p:cNvPr>
          <p:cNvSpPr txBox="1"/>
          <p:nvPr/>
        </p:nvSpPr>
        <p:spPr>
          <a:xfrm>
            <a:off x="1744714" y="3386519"/>
            <a:ext cx="154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network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36783E-7513-9940-8DDC-DB87CF977DB0}"/>
              </a:ext>
            </a:extLst>
          </p:cNvPr>
          <p:cNvSpPr txBox="1"/>
          <p:nvPr/>
        </p:nvSpPr>
        <p:spPr>
          <a:xfrm>
            <a:off x="4690770" y="3386519"/>
            <a:ext cx="23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Replacement candidate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343F5B-49C8-BD48-AEE4-B8F536517DB9}"/>
              </a:ext>
            </a:extLst>
          </p:cNvPr>
          <p:cNvCxnSpPr>
            <a:cxnSpLocks/>
          </p:cNvCxnSpPr>
          <p:nvPr/>
        </p:nvCxnSpPr>
        <p:spPr>
          <a:xfrm flipH="1">
            <a:off x="5521058" y="2394375"/>
            <a:ext cx="444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8160CEC-3569-AF42-B3A5-2CCCE18A7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426" y="1390516"/>
            <a:ext cx="1917700" cy="196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E4A6A-E62E-E844-877E-EB7542974E2E}"/>
              </a:ext>
            </a:extLst>
          </p:cNvPr>
          <p:cNvSpPr txBox="1"/>
          <p:nvPr/>
        </p:nvSpPr>
        <p:spPr>
          <a:xfrm>
            <a:off x="1490103" y="3196004"/>
            <a:ext cx="415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1</a:t>
            </a:r>
            <a:r>
              <a:rPr lang="en-US" sz="1400" b="1" dirty="0"/>
              <a:t>: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430E66-A828-8C40-93AD-B533A24B4099}"/>
              </a:ext>
            </a:extLst>
          </p:cNvPr>
          <p:cNvSpPr txBox="1"/>
          <p:nvPr/>
        </p:nvSpPr>
        <p:spPr>
          <a:xfrm>
            <a:off x="1965713" y="2779193"/>
            <a:ext cx="325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2</a:t>
            </a:r>
            <a:r>
              <a:rPr lang="en-US" sz="1400" b="1" dirty="0"/>
              <a:t>: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AE7B8A-30BD-424E-82E2-C89DB23C25BC}"/>
              </a:ext>
            </a:extLst>
          </p:cNvPr>
          <p:cNvSpPr txBox="1"/>
          <p:nvPr/>
        </p:nvSpPr>
        <p:spPr>
          <a:xfrm>
            <a:off x="2421400" y="2780215"/>
            <a:ext cx="325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3</a:t>
            </a:r>
            <a:r>
              <a:rPr lang="en-US" sz="1400" b="1" dirty="0"/>
              <a:t>: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26AC1B-AAF3-E048-A87E-12872E83B21E}"/>
              </a:ext>
            </a:extLst>
          </p:cNvPr>
          <p:cNvSpPr txBox="1"/>
          <p:nvPr/>
        </p:nvSpPr>
        <p:spPr>
          <a:xfrm>
            <a:off x="1722566" y="2394375"/>
            <a:ext cx="325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4</a:t>
            </a:r>
            <a:r>
              <a:rPr lang="en-US" sz="1400" b="1" dirty="0"/>
              <a:t>: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2B690E-90BB-C64E-8636-CCC4597F7C18}"/>
              </a:ext>
            </a:extLst>
          </p:cNvPr>
          <p:cNvSpPr txBox="1"/>
          <p:nvPr/>
        </p:nvSpPr>
        <p:spPr>
          <a:xfrm>
            <a:off x="2151192" y="2328526"/>
            <a:ext cx="325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</a:t>
            </a:r>
            <a:r>
              <a:rPr lang="en-US" sz="1400" b="1" dirty="0"/>
              <a:t>: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970B5-6D02-184F-AE36-7B899FEA9EA5}"/>
              </a:ext>
            </a:extLst>
          </p:cNvPr>
          <p:cNvSpPr txBox="1"/>
          <p:nvPr/>
        </p:nvSpPr>
        <p:spPr>
          <a:xfrm>
            <a:off x="2594919" y="2308315"/>
            <a:ext cx="325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6</a:t>
            </a:r>
            <a:r>
              <a:rPr lang="en-US" sz="1400" b="1" dirty="0"/>
              <a:t>: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59B736-9F95-2244-A142-3570439F160B}"/>
              </a:ext>
            </a:extLst>
          </p:cNvPr>
          <p:cNvSpPr txBox="1"/>
          <p:nvPr/>
        </p:nvSpPr>
        <p:spPr>
          <a:xfrm>
            <a:off x="1882342" y="1706948"/>
            <a:ext cx="325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7</a:t>
            </a:r>
            <a:r>
              <a:rPr lang="en-US" sz="1400" b="1" dirty="0"/>
              <a:t>: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182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6811-BF33-6D4F-BF42-F36D5CC2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DAG-aware rewriting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307194-4E5B-D645-A68F-E94C516DE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3458" y="1612766"/>
            <a:ext cx="1117600" cy="1549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B2735-75D4-494A-BDDB-9DDFA4B4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52" y="1587366"/>
            <a:ext cx="1206500" cy="157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EA642-24D3-4F4A-96BC-7AB9627673B5}"/>
              </a:ext>
            </a:extLst>
          </p:cNvPr>
          <p:cNvSpPr txBox="1"/>
          <p:nvPr/>
        </p:nvSpPr>
        <p:spPr>
          <a:xfrm>
            <a:off x="1744714" y="3386519"/>
            <a:ext cx="154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network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36783E-7513-9940-8DDC-DB87CF977DB0}"/>
              </a:ext>
            </a:extLst>
          </p:cNvPr>
          <p:cNvSpPr txBox="1"/>
          <p:nvPr/>
        </p:nvSpPr>
        <p:spPr>
          <a:xfrm>
            <a:off x="4690770" y="3386519"/>
            <a:ext cx="23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Replacement candidate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343F5B-49C8-BD48-AEE4-B8F536517DB9}"/>
              </a:ext>
            </a:extLst>
          </p:cNvPr>
          <p:cNvCxnSpPr>
            <a:cxnSpLocks/>
          </p:cNvCxnSpPr>
          <p:nvPr/>
        </p:nvCxnSpPr>
        <p:spPr>
          <a:xfrm flipH="1">
            <a:off x="5521058" y="2394375"/>
            <a:ext cx="444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8160CEC-3569-AF42-B3A5-2CCCE18A7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426" y="1390516"/>
            <a:ext cx="1917700" cy="196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E4A6A-E62E-E844-877E-EB7542974E2E}"/>
              </a:ext>
            </a:extLst>
          </p:cNvPr>
          <p:cNvSpPr txBox="1"/>
          <p:nvPr/>
        </p:nvSpPr>
        <p:spPr>
          <a:xfrm>
            <a:off x="1490103" y="3196004"/>
            <a:ext cx="415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1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430E66-A828-8C40-93AD-B533A24B4099}"/>
              </a:ext>
            </a:extLst>
          </p:cNvPr>
          <p:cNvSpPr txBox="1"/>
          <p:nvPr/>
        </p:nvSpPr>
        <p:spPr>
          <a:xfrm>
            <a:off x="1965713" y="2779193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2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AE7B8A-30BD-424E-82E2-C89DB23C25BC}"/>
              </a:ext>
            </a:extLst>
          </p:cNvPr>
          <p:cNvSpPr txBox="1"/>
          <p:nvPr/>
        </p:nvSpPr>
        <p:spPr>
          <a:xfrm>
            <a:off x="2421400" y="27802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3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26AC1B-AAF3-E048-A87E-12872E83B21E}"/>
              </a:ext>
            </a:extLst>
          </p:cNvPr>
          <p:cNvSpPr txBox="1"/>
          <p:nvPr/>
        </p:nvSpPr>
        <p:spPr>
          <a:xfrm>
            <a:off x="1722566" y="239437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4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2B690E-90BB-C64E-8636-CCC4597F7C18}"/>
              </a:ext>
            </a:extLst>
          </p:cNvPr>
          <p:cNvSpPr txBox="1"/>
          <p:nvPr/>
        </p:nvSpPr>
        <p:spPr>
          <a:xfrm>
            <a:off x="2151192" y="232852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970B5-6D02-184F-AE36-7B899FEA9EA5}"/>
              </a:ext>
            </a:extLst>
          </p:cNvPr>
          <p:cNvSpPr txBox="1"/>
          <p:nvPr/>
        </p:nvSpPr>
        <p:spPr>
          <a:xfrm>
            <a:off x="2594919" y="23083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6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59B736-9F95-2244-A142-3570439F160B}"/>
              </a:ext>
            </a:extLst>
          </p:cNvPr>
          <p:cNvSpPr txBox="1"/>
          <p:nvPr/>
        </p:nvSpPr>
        <p:spPr>
          <a:xfrm>
            <a:off x="1882342" y="1706948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7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989C7DA-6B51-E343-A89F-E875F41B56B9}"/>
              </a:ext>
            </a:extLst>
          </p:cNvPr>
          <p:cNvSpPr txBox="1">
            <a:spLocks/>
          </p:cNvSpPr>
          <p:nvPr/>
        </p:nvSpPr>
        <p:spPr>
          <a:xfrm>
            <a:off x="628650" y="3899691"/>
            <a:ext cx="7886700" cy="227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/>
              <a:t>Initialize each node with its fanout size</a:t>
            </a:r>
          </a:p>
        </p:txBody>
      </p:sp>
    </p:spTree>
    <p:extLst>
      <p:ext uri="{BB962C8B-B14F-4D97-AF65-F5344CB8AC3E}">
        <p14:creationId xmlns:p14="http://schemas.microsoft.com/office/powerpoint/2010/main" val="24161119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6811-BF33-6D4F-BF42-F36D5CC2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DAG-aware rewriting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307194-4E5B-D645-A68F-E94C516DE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3458" y="1612766"/>
            <a:ext cx="1117600" cy="1549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B2735-75D4-494A-BDDB-9DDFA4B4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52" y="1587366"/>
            <a:ext cx="1206500" cy="157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36783E-7513-9940-8DDC-DB87CF977DB0}"/>
              </a:ext>
            </a:extLst>
          </p:cNvPr>
          <p:cNvSpPr txBox="1"/>
          <p:nvPr/>
        </p:nvSpPr>
        <p:spPr>
          <a:xfrm>
            <a:off x="4690770" y="3386519"/>
            <a:ext cx="23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Replacement candidate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343F5B-49C8-BD48-AEE4-B8F536517DB9}"/>
              </a:ext>
            </a:extLst>
          </p:cNvPr>
          <p:cNvCxnSpPr>
            <a:cxnSpLocks/>
          </p:cNvCxnSpPr>
          <p:nvPr/>
        </p:nvCxnSpPr>
        <p:spPr>
          <a:xfrm flipH="1">
            <a:off x="5521058" y="2394375"/>
            <a:ext cx="444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8160CEC-3569-AF42-B3A5-2CCCE18A7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426" y="1390516"/>
            <a:ext cx="1917700" cy="196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E4A6A-E62E-E844-877E-EB7542974E2E}"/>
              </a:ext>
            </a:extLst>
          </p:cNvPr>
          <p:cNvSpPr txBox="1"/>
          <p:nvPr/>
        </p:nvSpPr>
        <p:spPr>
          <a:xfrm>
            <a:off x="1490103" y="3196004"/>
            <a:ext cx="415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1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430E66-A828-8C40-93AD-B533A24B4099}"/>
              </a:ext>
            </a:extLst>
          </p:cNvPr>
          <p:cNvSpPr txBox="1"/>
          <p:nvPr/>
        </p:nvSpPr>
        <p:spPr>
          <a:xfrm>
            <a:off x="1965713" y="2779193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2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AE7B8A-30BD-424E-82E2-C89DB23C25BC}"/>
              </a:ext>
            </a:extLst>
          </p:cNvPr>
          <p:cNvSpPr txBox="1"/>
          <p:nvPr/>
        </p:nvSpPr>
        <p:spPr>
          <a:xfrm>
            <a:off x="2421400" y="27802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3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26AC1B-AAF3-E048-A87E-12872E83B21E}"/>
              </a:ext>
            </a:extLst>
          </p:cNvPr>
          <p:cNvSpPr txBox="1"/>
          <p:nvPr/>
        </p:nvSpPr>
        <p:spPr>
          <a:xfrm>
            <a:off x="1722566" y="239437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4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2B690E-90BB-C64E-8636-CCC4597F7C18}"/>
              </a:ext>
            </a:extLst>
          </p:cNvPr>
          <p:cNvSpPr txBox="1"/>
          <p:nvPr/>
        </p:nvSpPr>
        <p:spPr>
          <a:xfrm>
            <a:off x="2151192" y="232852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970B5-6D02-184F-AE36-7B899FEA9EA5}"/>
              </a:ext>
            </a:extLst>
          </p:cNvPr>
          <p:cNvSpPr txBox="1"/>
          <p:nvPr/>
        </p:nvSpPr>
        <p:spPr>
          <a:xfrm>
            <a:off x="2594919" y="23083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6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59B736-9F95-2244-A142-3570439F160B}"/>
              </a:ext>
            </a:extLst>
          </p:cNvPr>
          <p:cNvSpPr txBox="1"/>
          <p:nvPr/>
        </p:nvSpPr>
        <p:spPr>
          <a:xfrm>
            <a:off x="1882342" y="1706948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7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989C7DA-6B51-E343-A89F-E875F41B56B9}"/>
              </a:ext>
            </a:extLst>
          </p:cNvPr>
          <p:cNvSpPr txBox="1">
            <a:spLocks/>
          </p:cNvSpPr>
          <p:nvPr/>
        </p:nvSpPr>
        <p:spPr>
          <a:xfrm>
            <a:off x="628650" y="3899691"/>
            <a:ext cx="7886700" cy="227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/>
              <a:t>Initialize each node with its fanout size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Deref</a:t>
            </a:r>
            <a:r>
              <a:rPr lang="en-US" sz="1800" dirty="0"/>
              <a:t>. original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(7,{1,2,3})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377A470-7033-034F-8FD9-0B28B067B01A}"/>
              </a:ext>
            </a:extLst>
          </p:cNvPr>
          <p:cNvSpPr/>
          <p:nvPr/>
        </p:nvSpPr>
        <p:spPr>
          <a:xfrm>
            <a:off x="2000854" y="2820328"/>
            <a:ext cx="310947" cy="21978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DAB77C9-10D7-1047-9191-E455DA6F02E8}"/>
              </a:ext>
            </a:extLst>
          </p:cNvPr>
          <p:cNvSpPr/>
          <p:nvPr/>
        </p:nvSpPr>
        <p:spPr>
          <a:xfrm>
            <a:off x="2462177" y="2824444"/>
            <a:ext cx="310947" cy="21978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096E34D-6DA2-3648-8851-BD52DA2CE1DF}"/>
              </a:ext>
            </a:extLst>
          </p:cNvPr>
          <p:cNvSpPr/>
          <p:nvPr/>
        </p:nvSpPr>
        <p:spPr>
          <a:xfrm>
            <a:off x="1527181" y="3236338"/>
            <a:ext cx="310947" cy="21978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217EEDC-5E7E-F34B-81A8-308EB3A76D99}"/>
              </a:ext>
            </a:extLst>
          </p:cNvPr>
          <p:cNvSpPr/>
          <p:nvPr/>
        </p:nvSpPr>
        <p:spPr>
          <a:xfrm>
            <a:off x="2194445" y="2371359"/>
            <a:ext cx="310947" cy="21978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655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6811-BF33-6D4F-BF42-F36D5CC2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DAG-aware rewriting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307194-4E5B-D645-A68F-E94C516DE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3458" y="1612766"/>
            <a:ext cx="1117600" cy="1549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B2735-75D4-494A-BDDB-9DDFA4B4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52" y="1587366"/>
            <a:ext cx="1206500" cy="157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EA642-24D3-4F4A-96BC-7AB9627673B5}"/>
              </a:ext>
            </a:extLst>
          </p:cNvPr>
          <p:cNvSpPr txBox="1"/>
          <p:nvPr/>
        </p:nvSpPr>
        <p:spPr>
          <a:xfrm>
            <a:off x="1744714" y="3386519"/>
            <a:ext cx="154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network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36783E-7513-9940-8DDC-DB87CF977DB0}"/>
              </a:ext>
            </a:extLst>
          </p:cNvPr>
          <p:cNvSpPr txBox="1"/>
          <p:nvPr/>
        </p:nvSpPr>
        <p:spPr>
          <a:xfrm>
            <a:off x="4690770" y="3386519"/>
            <a:ext cx="23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Replacement candidate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343F5B-49C8-BD48-AEE4-B8F536517DB9}"/>
              </a:ext>
            </a:extLst>
          </p:cNvPr>
          <p:cNvCxnSpPr>
            <a:cxnSpLocks/>
          </p:cNvCxnSpPr>
          <p:nvPr/>
        </p:nvCxnSpPr>
        <p:spPr>
          <a:xfrm flipH="1">
            <a:off x="5521058" y="2394375"/>
            <a:ext cx="444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8160CEC-3569-AF42-B3A5-2CCCE18A7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426" y="1390516"/>
            <a:ext cx="1917700" cy="196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E4A6A-E62E-E844-877E-EB7542974E2E}"/>
              </a:ext>
            </a:extLst>
          </p:cNvPr>
          <p:cNvSpPr txBox="1"/>
          <p:nvPr/>
        </p:nvSpPr>
        <p:spPr>
          <a:xfrm>
            <a:off x="1490103" y="3196004"/>
            <a:ext cx="415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1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430E66-A828-8C40-93AD-B533A24B4099}"/>
              </a:ext>
            </a:extLst>
          </p:cNvPr>
          <p:cNvSpPr txBox="1"/>
          <p:nvPr/>
        </p:nvSpPr>
        <p:spPr>
          <a:xfrm>
            <a:off x="1965713" y="2779193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2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AE7B8A-30BD-424E-82E2-C89DB23C25BC}"/>
              </a:ext>
            </a:extLst>
          </p:cNvPr>
          <p:cNvSpPr txBox="1"/>
          <p:nvPr/>
        </p:nvSpPr>
        <p:spPr>
          <a:xfrm>
            <a:off x="2421400" y="27802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3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26AC1B-AAF3-E048-A87E-12872E83B21E}"/>
              </a:ext>
            </a:extLst>
          </p:cNvPr>
          <p:cNvSpPr txBox="1"/>
          <p:nvPr/>
        </p:nvSpPr>
        <p:spPr>
          <a:xfrm>
            <a:off x="1722566" y="239437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4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2B690E-90BB-C64E-8636-CCC4597F7C18}"/>
              </a:ext>
            </a:extLst>
          </p:cNvPr>
          <p:cNvSpPr txBox="1"/>
          <p:nvPr/>
        </p:nvSpPr>
        <p:spPr>
          <a:xfrm>
            <a:off x="2151192" y="232852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970B5-6D02-184F-AE36-7B899FEA9EA5}"/>
              </a:ext>
            </a:extLst>
          </p:cNvPr>
          <p:cNvSpPr txBox="1"/>
          <p:nvPr/>
        </p:nvSpPr>
        <p:spPr>
          <a:xfrm>
            <a:off x="2594919" y="23083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6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59B736-9F95-2244-A142-3570439F160B}"/>
              </a:ext>
            </a:extLst>
          </p:cNvPr>
          <p:cNvSpPr txBox="1"/>
          <p:nvPr/>
        </p:nvSpPr>
        <p:spPr>
          <a:xfrm>
            <a:off x="1882342" y="1706948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7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989C7DA-6B51-E343-A89F-E875F41B56B9}"/>
              </a:ext>
            </a:extLst>
          </p:cNvPr>
          <p:cNvSpPr txBox="1">
            <a:spLocks/>
          </p:cNvSpPr>
          <p:nvPr/>
        </p:nvSpPr>
        <p:spPr>
          <a:xfrm>
            <a:off x="628650" y="3899691"/>
            <a:ext cx="7886700" cy="227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/>
              <a:t>Initialize each node with its fanout size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Deref</a:t>
            </a:r>
            <a:r>
              <a:rPr lang="en-US" sz="1800" dirty="0"/>
              <a:t>. original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(7,{1,2,3})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377A470-7033-034F-8FD9-0B28B067B01A}"/>
              </a:ext>
            </a:extLst>
          </p:cNvPr>
          <p:cNvSpPr/>
          <p:nvPr/>
        </p:nvSpPr>
        <p:spPr>
          <a:xfrm>
            <a:off x="2000854" y="2820328"/>
            <a:ext cx="310947" cy="21978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DAB77C9-10D7-1047-9191-E455DA6F02E8}"/>
              </a:ext>
            </a:extLst>
          </p:cNvPr>
          <p:cNvSpPr/>
          <p:nvPr/>
        </p:nvSpPr>
        <p:spPr>
          <a:xfrm>
            <a:off x="2462177" y="2824444"/>
            <a:ext cx="310947" cy="21978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096E34D-6DA2-3648-8851-BD52DA2CE1DF}"/>
              </a:ext>
            </a:extLst>
          </p:cNvPr>
          <p:cNvSpPr/>
          <p:nvPr/>
        </p:nvSpPr>
        <p:spPr>
          <a:xfrm>
            <a:off x="1527181" y="3236338"/>
            <a:ext cx="310947" cy="21978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217EEDC-5E7E-F34B-81A8-308EB3A76D99}"/>
              </a:ext>
            </a:extLst>
          </p:cNvPr>
          <p:cNvSpPr/>
          <p:nvPr/>
        </p:nvSpPr>
        <p:spPr>
          <a:xfrm>
            <a:off x="2194445" y="2371359"/>
            <a:ext cx="310947" cy="21978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CF5E37-73ED-2847-A5D2-860615ECFCBA}"/>
              </a:ext>
            </a:extLst>
          </p:cNvPr>
          <p:cNvCxnSpPr>
            <a:cxnSpLocks/>
          </p:cNvCxnSpPr>
          <p:nvPr/>
        </p:nvCxnSpPr>
        <p:spPr>
          <a:xfrm flipV="1">
            <a:off x="2430566" y="2261278"/>
            <a:ext cx="258405" cy="17558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DB7608-2AEF-CF43-AB50-45E346B34095}"/>
              </a:ext>
            </a:extLst>
          </p:cNvPr>
          <p:cNvCxnSpPr>
            <a:cxnSpLocks/>
          </p:cNvCxnSpPr>
          <p:nvPr/>
        </p:nvCxnSpPr>
        <p:spPr>
          <a:xfrm flipH="1" flipV="1">
            <a:off x="2473388" y="2238918"/>
            <a:ext cx="183316" cy="22328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30155A-BCB8-9046-A7E7-75966B0D76B7}"/>
              </a:ext>
            </a:extLst>
          </p:cNvPr>
          <p:cNvCxnSpPr/>
          <p:nvPr/>
        </p:nvCxnSpPr>
        <p:spPr>
          <a:xfrm>
            <a:off x="5313405" y="4436076"/>
            <a:ext cx="444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0350E8B-FAB9-EC4F-92CC-5FAC8402FE18}"/>
              </a:ext>
            </a:extLst>
          </p:cNvPr>
          <p:cNvSpPr txBox="1"/>
          <p:nvPr/>
        </p:nvSpPr>
        <p:spPr>
          <a:xfrm>
            <a:off x="5768193" y="426376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 DELETE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0AEE2EC-9CB2-3C4C-9847-AA6CB9BFAA31}"/>
              </a:ext>
            </a:extLst>
          </p:cNvPr>
          <p:cNvCxnSpPr>
            <a:cxnSpLocks/>
          </p:cNvCxnSpPr>
          <p:nvPr/>
        </p:nvCxnSpPr>
        <p:spPr>
          <a:xfrm flipV="1">
            <a:off x="6891815" y="4358719"/>
            <a:ext cx="258405" cy="17558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382869B-EA30-3A46-9DEA-E5178EDE1725}"/>
              </a:ext>
            </a:extLst>
          </p:cNvPr>
          <p:cNvCxnSpPr>
            <a:cxnSpLocks/>
          </p:cNvCxnSpPr>
          <p:nvPr/>
        </p:nvCxnSpPr>
        <p:spPr>
          <a:xfrm flipH="1" flipV="1">
            <a:off x="6934637" y="4336359"/>
            <a:ext cx="183316" cy="22328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D91472C-6089-F547-B3AA-716E039C08FD}"/>
              </a:ext>
            </a:extLst>
          </p:cNvPr>
          <p:cNvCxnSpPr>
            <a:cxnSpLocks/>
          </p:cNvCxnSpPr>
          <p:nvPr/>
        </p:nvCxnSpPr>
        <p:spPr>
          <a:xfrm flipV="1">
            <a:off x="2185927" y="1841936"/>
            <a:ext cx="258405" cy="17558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5D70AD2-FB9A-4348-8C00-16EE8224DD85}"/>
              </a:ext>
            </a:extLst>
          </p:cNvPr>
          <p:cNvCxnSpPr>
            <a:cxnSpLocks/>
          </p:cNvCxnSpPr>
          <p:nvPr/>
        </p:nvCxnSpPr>
        <p:spPr>
          <a:xfrm flipH="1" flipV="1">
            <a:off x="2228749" y="1819576"/>
            <a:ext cx="183316" cy="22328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2309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6811-BF33-6D4F-BF42-F36D5CC2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DAG-aware rewriting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307194-4E5B-D645-A68F-E94C516DE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3458" y="1612766"/>
            <a:ext cx="1117600" cy="1549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B2735-75D4-494A-BDDB-9DDFA4B4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52" y="1587366"/>
            <a:ext cx="1206500" cy="157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36783E-7513-9940-8DDC-DB87CF977DB0}"/>
              </a:ext>
            </a:extLst>
          </p:cNvPr>
          <p:cNvSpPr txBox="1"/>
          <p:nvPr/>
        </p:nvSpPr>
        <p:spPr>
          <a:xfrm>
            <a:off x="4690770" y="3386519"/>
            <a:ext cx="23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Replacement candidate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343F5B-49C8-BD48-AEE4-B8F536517DB9}"/>
              </a:ext>
            </a:extLst>
          </p:cNvPr>
          <p:cNvCxnSpPr>
            <a:cxnSpLocks/>
          </p:cNvCxnSpPr>
          <p:nvPr/>
        </p:nvCxnSpPr>
        <p:spPr>
          <a:xfrm flipH="1">
            <a:off x="5521058" y="2394375"/>
            <a:ext cx="444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989C7DA-6B51-E343-A89F-E875F41B56B9}"/>
              </a:ext>
            </a:extLst>
          </p:cNvPr>
          <p:cNvSpPr txBox="1">
            <a:spLocks/>
          </p:cNvSpPr>
          <p:nvPr/>
        </p:nvSpPr>
        <p:spPr>
          <a:xfrm>
            <a:off x="628650" y="3899691"/>
            <a:ext cx="7886700" cy="227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/>
              <a:t>Initialize each node with its fanout size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Deref</a:t>
            </a:r>
            <a:r>
              <a:rPr lang="en-US" sz="1800" dirty="0"/>
              <a:t>. original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(7,{1,2,3})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cs typeface="Consolas" panose="020B0609020204030204" pitchFamily="49" charset="0"/>
              </a:rPr>
              <a:t>Insert replacement candidate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30155A-BCB8-9046-A7E7-75966B0D76B7}"/>
              </a:ext>
            </a:extLst>
          </p:cNvPr>
          <p:cNvCxnSpPr/>
          <p:nvPr/>
        </p:nvCxnSpPr>
        <p:spPr>
          <a:xfrm>
            <a:off x="5313405" y="4436076"/>
            <a:ext cx="444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0350E8B-FAB9-EC4F-92CC-5FAC8402FE18}"/>
              </a:ext>
            </a:extLst>
          </p:cNvPr>
          <p:cNvSpPr txBox="1"/>
          <p:nvPr/>
        </p:nvSpPr>
        <p:spPr>
          <a:xfrm>
            <a:off x="5768193" y="426376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 DELETE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65A48-17AD-0346-9EE4-68CB75F20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268" y="1480555"/>
            <a:ext cx="1905000" cy="1943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6D3E45E-4294-D04B-B2F3-97781F39B9D3}"/>
              </a:ext>
            </a:extLst>
          </p:cNvPr>
          <p:cNvSpPr txBox="1"/>
          <p:nvPr/>
        </p:nvSpPr>
        <p:spPr>
          <a:xfrm>
            <a:off x="1965713" y="2779193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2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4B250E-8CDE-BA4E-9800-E46E78C12DF0}"/>
              </a:ext>
            </a:extLst>
          </p:cNvPr>
          <p:cNvSpPr txBox="1"/>
          <p:nvPr/>
        </p:nvSpPr>
        <p:spPr>
          <a:xfrm>
            <a:off x="2421400" y="27802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3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DEAFD6-ABFF-F04D-BE76-C62C5EE1F5B7}"/>
              </a:ext>
            </a:extLst>
          </p:cNvPr>
          <p:cNvSpPr txBox="1"/>
          <p:nvPr/>
        </p:nvSpPr>
        <p:spPr>
          <a:xfrm>
            <a:off x="1722566" y="239437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4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E36287-0AF8-FB4E-A937-3C5B48E2A077}"/>
              </a:ext>
            </a:extLst>
          </p:cNvPr>
          <p:cNvSpPr txBox="1"/>
          <p:nvPr/>
        </p:nvSpPr>
        <p:spPr>
          <a:xfrm>
            <a:off x="2151192" y="232852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F31CC6-CED9-F440-A44C-FCB549B22F55}"/>
              </a:ext>
            </a:extLst>
          </p:cNvPr>
          <p:cNvSpPr txBox="1"/>
          <p:nvPr/>
        </p:nvSpPr>
        <p:spPr>
          <a:xfrm>
            <a:off x="2594919" y="23083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6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B3D34A-EE63-684C-8EDC-BF14113D69D5}"/>
              </a:ext>
            </a:extLst>
          </p:cNvPr>
          <p:cNvSpPr txBox="1"/>
          <p:nvPr/>
        </p:nvSpPr>
        <p:spPr>
          <a:xfrm>
            <a:off x="1882342" y="1706948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7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B9E86A-B553-E443-B20C-E5165A82A359}"/>
              </a:ext>
            </a:extLst>
          </p:cNvPr>
          <p:cNvSpPr txBox="1"/>
          <p:nvPr/>
        </p:nvSpPr>
        <p:spPr>
          <a:xfrm>
            <a:off x="2740962" y="158086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8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F6CBCA-E00B-B44A-B006-8BEE5A6D0E81}"/>
              </a:ext>
            </a:extLst>
          </p:cNvPr>
          <p:cNvSpPr txBox="1"/>
          <p:nvPr/>
        </p:nvSpPr>
        <p:spPr>
          <a:xfrm>
            <a:off x="1490103" y="3196004"/>
            <a:ext cx="415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1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699770-3CCE-104B-AC5E-8DE6391D0AAA}"/>
              </a:ext>
            </a:extLst>
          </p:cNvPr>
          <p:cNvCxnSpPr>
            <a:cxnSpLocks/>
          </p:cNvCxnSpPr>
          <p:nvPr/>
        </p:nvCxnSpPr>
        <p:spPr>
          <a:xfrm flipV="1">
            <a:off x="6891815" y="4358719"/>
            <a:ext cx="258405" cy="17558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8A42F21-3EA1-0A4A-BE96-E4719D2EF5C9}"/>
              </a:ext>
            </a:extLst>
          </p:cNvPr>
          <p:cNvCxnSpPr>
            <a:cxnSpLocks/>
          </p:cNvCxnSpPr>
          <p:nvPr/>
        </p:nvCxnSpPr>
        <p:spPr>
          <a:xfrm flipH="1" flipV="1">
            <a:off x="6934637" y="4336359"/>
            <a:ext cx="183316" cy="22328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88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37036-1C40-7C47-8D76-E25813AF4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EPFL Logic Synthesis Libraries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1CB7F0D-DE0D-1E42-9A76-E44ABD75D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834" y="2796004"/>
            <a:ext cx="827904" cy="95055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AB86DBC-9EE5-664C-86E9-6E03DB7800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5751" y="3476205"/>
            <a:ext cx="827904" cy="95055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F235C3-20E0-954F-901D-1BCA1CCA96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4174" y="2808179"/>
            <a:ext cx="827904" cy="9505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81B4FE7-576F-B249-9643-4D2A34DB78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25592" y="2141785"/>
            <a:ext cx="827904" cy="95055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F50E268-0559-4145-A55C-5464ACC04D6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02328" y="2141785"/>
            <a:ext cx="827904" cy="95055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F771318-3E34-5641-A358-DEBBBA14B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22455" y="1479141"/>
            <a:ext cx="827904" cy="9505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6DA942-8B81-704D-8429-64EDC3F103B9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65257" y="3476205"/>
            <a:ext cx="827904" cy="950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59213D-DFE4-5A40-91F2-53DFAE82BC73}"/>
              </a:ext>
            </a:extLst>
          </p:cNvPr>
          <p:cNvSpPr txBox="1"/>
          <p:nvPr/>
        </p:nvSpPr>
        <p:spPr>
          <a:xfrm>
            <a:off x="628650" y="5234237"/>
            <a:ext cx="8336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Mathias </a:t>
            </a:r>
            <a:r>
              <a:rPr lang="en-US" dirty="0" err="1"/>
              <a:t>Soeken</a:t>
            </a:r>
            <a:r>
              <a:rPr lang="en-US" dirty="0"/>
              <a:t>, Heinz </a:t>
            </a:r>
            <a:r>
              <a:rPr lang="en-US" dirty="0" err="1"/>
              <a:t>Riener</a:t>
            </a:r>
            <a:r>
              <a:rPr lang="en-US" dirty="0"/>
              <a:t>, Winston </a:t>
            </a:r>
            <a:r>
              <a:rPr lang="en-US" dirty="0" err="1"/>
              <a:t>Haaswijk</a:t>
            </a:r>
            <a:r>
              <a:rPr lang="en-US" dirty="0"/>
              <a:t>, and Giovanni De </a:t>
            </a:r>
            <a:r>
              <a:rPr lang="en-US" dirty="0" err="1"/>
              <a:t>Micheli</a:t>
            </a:r>
            <a:r>
              <a:rPr lang="en-US" dirty="0"/>
              <a:t>, </a:t>
            </a:r>
            <a:r>
              <a:rPr lang="en-US" b="1" dirty="0"/>
              <a:t>The EPFL Logic Synthesis Libraries</a:t>
            </a:r>
            <a:r>
              <a:rPr lang="en-US" dirty="0"/>
              <a:t>, </a:t>
            </a:r>
            <a:r>
              <a:rPr lang="en-US" i="1" dirty="0"/>
              <a:t>Int’l Workshop on Logic Synthesis</a:t>
            </a:r>
            <a:r>
              <a:rPr lang="en-US" dirty="0"/>
              <a:t>, </a:t>
            </a:r>
            <a:r>
              <a:rPr lang="en-US" b="1" dirty="0"/>
              <a:t>arXiv:1805.05121</a:t>
            </a:r>
            <a:r>
              <a:rPr lang="en-US" dirty="0"/>
              <a:t>, 2018.</a:t>
            </a:r>
          </a:p>
          <a:p>
            <a:br>
              <a:rPr lang="en-US" dirty="0"/>
            </a:br>
            <a:r>
              <a:rPr lang="en-US" b="1" dirty="0"/>
              <a:t>URL:</a:t>
            </a:r>
            <a:r>
              <a:rPr lang="en-US" dirty="0"/>
              <a:t> </a:t>
            </a:r>
            <a:r>
              <a:rPr lang="en-US" dirty="0">
                <a:hlinkClick r:id="rId17"/>
              </a:rPr>
              <a:t>https://</a:t>
            </a:r>
            <a:r>
              <a:rPr lang="en-US" dirty="0" err="1">
                <a:hlinkClick r:id="rId17"/>
              </a:rPr>
              <a:t>github.com</a:t>
            </a:r>
            <a:r>
              <a:rPr lang="en-US" dirty="0">
                <a:hlinkClick r:id="rId17"/>
              </a:rPr>
              <a:t>/</a:t>
            </a:r>
            <a:r>
              <a:rPr lang="en-US" dirty="0" err="1">
                <a:hlinkClick r:id="rId17"/>
              </a:rPr>
              <a:t>lsils</a:t>
            </a:r>
            <a:r>
              <a:rPr lang="en-US" dirty="0">
                <a:hlinkClick r:id="rId17"/>
              </a:rPr>
              <a:t>/</a:t>
            </a:r>
            <a:r>
              <a:rPr lang="en-US" dirty="0" err="1">
                <a:hlinkClick r:id="rId17"/>
              </a:rPr>
              <a:t>lstools</a:t>
            </a:r>
            <a:r>
              <a:rPr lang="en-US" dirty="0">
                <a:hlinkClick r:id="rId17"/>
              </a:rPr>
              <a:t>-showcase</a:t>
            </a:r>
            <a:endParaRPr lang="en-US" dirty="0"/>
          </a:p>
        </p:txBody>
      </p:sp>
      <p:pic>
        <p:nvPicPr>
          <p:cNvPr id="15" name="Google Shape;651;p45">
            <a:extLst>
              <a:ext uri="{FF2B5EF4-FFF2-40B4-BE49-F238E27FC236}">
                <a16:creationId xmlns:a16="http://schemas.microsoft.com/office/drawing/2014/main" id="{CB111AE8-43BA-F245-AD3E-8425BBAE632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810098" y="4117632"/>
            <a:ext cx="846433" cy="94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7E700B-62AA-1D42-B3F5-290E5197A1AD}"/>
              </a:ext>
            </a:extLst>
          </p:cNvPr>
          <p:cNvSpPr txBox="1"/>
          <p:nvPr/>
        </p:nvSpPr>
        <p:spPr>
          <a:xfrm>
            <a:off x="6626099" y="1679646"/>
            <a:ext cx="154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percy</a:t>
            </a:r>
            <a:r>
              <a:rPr lang="en-US" sz="1400" dirty="0"/>
              <a:t>:</a:t>
            </a:r>
          </a:p>
          <a:p>
            <a:r>
              <a:rPr lang="en-US" sz="1400" dirty="0"/>
              <a:t>exact synthesis lib.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9D14BD-D77F-9E40-9126-9AB621212316}"/>
              </a:ext>
            </a:extLst>
          </p:cNvPr>
          <p:cNvSpPr txBox="1"/>
          <p:nvPr/>
        </p:nvSpPr>
        <p:spPr>
          <a:xfrm>
            <a:off x="7047311" y="2352213"/>
            <a:ext cx="979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lorina</a:t>
            </a:r>
            <a:r>
              <a:rPr lang="en-US" sz="1400" dirty="0"/>
              <a:t>:</a:t>
            </a:r>
          </a:p>
          <a:p>
            <a:r>
              <a:rPr lang="en-US" sz="1400" dirty="0"/>
              <a:t>parsing lib.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9145CA-F22C-D346-88B6-6BFC66237182}"/>
              </a:ext>
            </a:extLst>
          </p:cNvPr>
          <p:cNvSpPr txBox="1"/>
          <p:nvPr/>
        </p:nvSpPr>
        <p:spPr>
          <a:xfrm>
            <a:off x="7419016" y="3022039"/>
            <a:ext cx="1232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kitty</a:t>
            </a:r>
            <a:r>
              <a:rPr lang="en-US" sz="1400" dirty="0"/>
              <a:t>:</a:t>
            </a:r>
          </a:p>
          <a:p>
            <a:r>
              <a:rPr lang="en-US" sz="1400" dirty="0"/>
              <a:t>truth table lib.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DF464C-B65D-F948-8239-48B7C9797666}"/>
              </a:ext>
            </a:extLst>
          </p:cNvPr>
          <p:cNvSpPr txBox="1"/>
          <p:nvPr/>
        </p:nvSpPr>
        <p:spPr>
          <a:xfrm>
            <a:off x="7047311" y="3681328"/>
            <a:ext cx="82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easy</a:t>
            </a:r>
            <a:r>
              <a:rPr lang="en-US" sz="1400" dirty="0"/>
              <a:t>:</a:t>
            </a:r>
          </a:p>
          <a:p>
            <a:r>
              <a:rPr lang="en-US" sz="1400" dirty="0"/>
              <a:t>ESOP lib.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BBA913-FC3A-3D49-A810-44CE21EB64FD}"/>
              </a:ext>
            </a:extLst>
          </p:cNvPr>
          <p:cNvSpPr txBox="1"/>
          <p:nvPr/>
        </p:nvSpPr>
        <p:spPr>
          <a:xfrm>
            <a:off x="3540084" y="3004741"/>
            <a:ext cx="1555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alice</a:t>
            </a:r>
            <a:r>
              <a:rPr lang="en-US" sz="1400" dirty="0"/>
              <a:t>:</a:t>
            </a:r>
          </a:p>
          <a:p>
            <a:r>
              <a:rPr lang="en-US" sz="1400" dirty="0"/>
              <a:t>command shell lib.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20EC96-6D3A-504F-9D3B-26AF5DC96A53}"/>
              </a:ext>
            </a:extLst>
          </p:cNvPr>
          <p:cNvSpPr txBox="1"/>
          <p:nvPr/>
        </p:nvSpPr>
        <p:spPr>
          <a:xfrm>
            <a:off x="3861768" y="3676248"/>
            <a:ext cx="159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tweedledum</a:t>
            </a:r>
            <a:r>
              <a:rPr lang="en-US" sz="1400" dirty="0"/>
              <a:t>:</a:t>
            </a:r>
          </a:p>
          <a:p>
            <a:r>
              <a:rPr lang="en-US" sz="1400" dirty="0"/>
              <a:t>quantum synth. lib.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6BB287-F7CB-6946-8712-D04B8FFF488F}"/>
              </a:ext>
            </a:extLst>
          </p:cNvPr>
          <p:cNvSpPr txBox="1"/>
          <p:nvPr/>
        </p:nvSpPr>
        <p:spPr>
          <a:xfrm>
            <a:off x="4294931" y="4333676"/>
            <a:ext cx="1604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caterpillar</a:t>
            </a:r>
            <a:r>
              <a:rPr lang="en-US" sz="1400" dirty="0"/>
              <a:t>:</a:t>
            </a:r>
          </a:p>
          <a:p>
            <a:r>
              <a:rPr lang="en-US" sz="1400" dirty="0"/>
              <a:t>quantum comp. lib.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1C80C9-D31C-9449-B63E-52F1BDF454A4}"/>
              </a:ext>
            </a:extLst>
          </p:cNvPr>
          <p:cNvSpPr txBox="1"/>
          <p:nvPr/>
        </p:nvSpPr>
        <p:spPr>
          <a:xfrm>
            <a:off x="4028097" y="2339165"/>
            <a:ext cx="1435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mockturtle</a:t>
            </a:r>
            <a:r>
              <a:rPr lang="en-US" sz="1400" dirty="0"/>
              <a:t>:</a:t>
            </a:r>
          </a:p>
          <a:p>
            <a:r>
              <a:rPr lang="en-US" sz="1400" dirty="0"/>
              <a:t>logic network lib.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E7B446-7C1B-9C4B-832F-D5CFD16DD2B6}"/>
              </a:ext>
            </a:extLst>
          </p:cNvPr>
          <p:cNvCxnSpPr>
            <a:cxnSpLocks/>
          </p:cNvCxnSpPr>
          <p:nvPr/>
        </p:nvCxnSpPr>
        <p:spPr>
          <a:xfrm>
            <a:off x="6576671" y="2151955"/>
            <a:ext cx="1466618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F7B22E-EF9B-5549-BBAA-21471A878FEC}"/>
              </a:ext>
            </a:extLst>
          </p:cNvPr>
          <p:cNvCxnSpPr>
            <a:cxnSpLocks/>
          </p:cNvCxnSpPr>
          <p:nvPr/>
        </p:nvCxnSpPr>
        <p:spPr>
          <a:xfrm>
            <a:off x="6991339" y="2814713"/>
            <a:ext cx="940095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4D82E8D-4109-3641-8391-CFBB081776B8}"/>
              </a:ext>
            </a:extLst>
          </p:cNvPr>
          <p:cNvCxnSpPr>
            <a:cxnSpLocks/>
          </p:cNvCxnSpPr>
          <p:nvPr/>
        </p:nvCxnSpPr>
        <p:spPr>
          <a:xfrm>
            <a:off x="7398918" y="3491650"/>
            <a:ext cx="1163381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AF50D3E-7DC1-C54F-B153-2C9AE806641A}"/>
              </a:ext>
            </a:extLst>
          </p:cNvPr>
          <p:cNvCxnSpPr>
            <a:cxnSpLocks/>
          </p:cNvCxnSpPr>
          <p:nvPr/>
        </p:nvCxnSpPr>
        <p:spPr>
          <a:xfrm>
            <a:off x="7026047" y="4147326"/>
            <a:ext cx="735266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8BF52A-2ECF-F648-95AE-65E590582EF8}"/>
              </a:ext>
            </a:extLst>
          </p:cNvPr>
          <p:cNvCxnSpPr>
            <a:cxnSpLocks/>
          </p:cNvCxnSpPr>
          <p:nvPr/>
        </p:nvCxnSpPr>
        <p:spPr>
          <a:xfrm flipH="1">
            <a:off x="4117890" y="2807625"/>
            <a:ext cx="1349050" cy="0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E20AD8-C168-014A-B1B6-CDEA36409037}"/>
              </a:ext>
            </a:extLst>
          </p:cNvPr>
          <p:cNvCxnSpPr>
            <a:cxnSpLocks/>
          </p:cNvCxnSpPr>
          <p:nvPr/>
        </p:nvCxnSpPr>
        <p:spPr>
          <a:xfrm flipH="1">
            <a:off x="3628792" y="3470384"/>
            <a:ext cx="1409304" cy="5821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FB3A706-BF5A-3542-99D4-D64994F9B6A0}"/>
              </a:ext>
            </a:extLst>
          </p:cNvPr>
          <p:cNvCxnSpPr>
            <a:cxnSpLocks/>
          </p:cNvCxnSpPr>
          <p:nvPr/>
        </p:nvCxnSpPr>
        <p:spPr>
          <a:xfrm flipH="1">
            <a:off x="3947769" y="4144753"/>
            <a:ext cx="1478179" cy="20011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ED692CE-BCB2-354E-89FF-CF4477079091}"/>
              </a:ext>
            </a:extLst>
          </p:cNvPr>
          <p:cNvCxnSpPr>
            <a:cxnSpLocks/>
          </p:cNvCxnSpPr>
          <p:nvPr/>
        </p:nvCxnSpPr>
        <p:spPr>
          <a:xfrm flipH="1">
            <a:off x="4390687" y="4791960"/>
            <a:ext cx="1478179" cy="20011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359DD77-6F28-9D45-BF53-B510D4F38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06" y="1695596"/>
            <a:ext cx="2817625" cy="3132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Infrastructure for logic synthesis</a:t>
            </a:r>
          </a:p>
          <a:p>
            <a:pPr lvl="1"/>
            <a:r>
              <a:rPr lang="en-US" sz="1800" dirty="0"/>
              <a:t>Open source</a:t>
            </a:r>
          </a:p>
          <a:p>
            <a:pPr lvl="1"/>
            <a:r>
              <a:rPr lang="en-US" sz="1800" dirty="0"/>
              <a:t>Modular</a:t>
            </a:r>
          </a:p>
          <a:p>
            <a:pPr lvl="1"/>
            <a:r>
              <a:rPr lang="en-US" sz="1800" dirty="0"/>
              <a:t>Well-tested</a:t>
            </a:r>
          </a:p>
          <a:p>
            <a:pPr lvl="1"/>
            <a:r>
              <a:rPr lang="en-US" sz="1800" dirty="0"/>
              <a:t>Well-documented</a:t>
            </a:r>
          </a:p>
          <a:p>
            <a:pPr lvl="1"/>
            <a:r>
              <a:rPr lang="en-US" sz="1800" dirty="0"/>
              <a:t>Easy-to-integrate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30BAFB-C34D-5145-A75B-F4B2EA1870FF}"/>
              </a:ext>
            </a:extLst>
          </p:cNvPr>
          <p:cNvSpPr txBox="1"/>
          <p:nvPr/>
        </p:nvSpPr>
        <p:spPr>
          <a:xfrm>
            <a:off x="6754667" y="4663534"/>
            <a:ext cx="223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Quantum compilation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A385F0-9A6D-DA46-96A9-130EA09C721A}"/>
              </a:ext>
            </a:extLst>
          </p:cNvPr>
          <p:cNvSpPr txBox="1"/>
          <p:nvPr/>
        </p:nvSpPr>
        <p:spPr>
          <a:xfrm>
            <a:off x="3231355" y="1403010"/>
            <a:ext cx="281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Conventional logic synthesis</a:t>
            </a:r>
          </a:p>
        </p:txBody>
      </p:sp>
    </p:spTree>
    <p:extLst>
      <p:ext uri="{BB962C8B-B14F-4D97-AF65-F5344CB8AC3E}">
        <p14:creationId xmlns:p14="http://schemas.microsoft.com/office/powerpoint/2010/main" val="6742332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6811-BF33-6D4F-BF42-F36D5CC2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DAG-aware rewriting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307194-4E5B-D645-A68F-E94C516DE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3458" y="1612766"/>
            <a:ext cx="1117600" cy="1549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B2735-75D4-494A-BDDB-9DDFA4B4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52" y="1587366"/>
            <a:ext cx="1206500" cy="157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36783E-7513-9940-8DDC-DB87CF977DB0}"/>
              </a:ext>
            </a:extLst>
          </p:cNvPr>
          <p:cNvSpPr txBox="1"/>
          <p:nvPr/>
        </p:nvSpPr>
        <p:spPr>
          <a:xfrm>
            <a:off x="4690770" y="3386519"/>
            <a:ext cx="23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Replacement candidate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343F5B-49C8-BD48-AEE4-B8F536517DB9}"/>
              </a:ext>
            </a:extLst>
          </p:cNvPr>
          <p:cNvCxnSpPr>
            <a:cxnSpLocks/>
          </p:cNvCxnSpPr>
          <p:nvPr/>
        </p:nvCxnSpPr>
        <p:spPr>
          <a:xfrm flipH="1">
            <a:off x="5521058" y="2394375"/>
            <a:ext cx="444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989C7DA-6B51-E343-A89F-E875F41B56B9}"/>
              </a:ext>
            </a:extLst>
          </p:cNvPr>
          <p:cNvSpPr txBox="1">
            <a:spLocks/>
          </p:cNvSpPr>
          <p:nvPr/>
        </p:nvSpPr>
        <p:spPr>
          <a:xfrm>
            <a:off x="628650" y="3899691"/>
            <a:ext cx="7886700" cy="227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/>
              <a:t>Initialize each node with its fanout size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Deref</a:t>
            </a:r>
            <a:r>
              <a:rPr lang="en-US" sz="1800" dirty="0"/>
              <a:t>. original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(7,{1,2,3})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cs typeface="Consolas" panose="020B0609020204030204" pitchFamily="49" charset="0"/>
              </a:rPr>
              <a:t>Insert replacement candidate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cs typeface="Consolas" panose="020B0609020204030204" pitchFamily="49" charset="0"/>
              </a:rPr>
              <a:t>Ref. replacement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(8,{1,2,3})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cs typeface="Consolas" panose="020B0609020204030204" pitchFamily="49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30155A-BCB8-9046-A7E7-75966B0D76B7}"/>
              </a:ext>
            </a:extLst>
          </p:cNvPr>
          <p:cNvCxnSpPr/>
          <p:nvPr/>
        </p:nvCxnSpPr>
        <p:spPr>
          <a:xfrm>
            <a:off x="5313405" y="4436076"/>
            <a:ext cx="444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0350E8B-FAB9-EC4F-92CC-5FAC8402FE18}"/>
              </a:ext>
            </a:extLst>
          </p:cNvPr>
          <p:cNvSpPr txBox="1"/>
          <p:nvPr/>
        </p:nvSpPr>
        <p:spPr>
          <a:xfrm>
            <a:off x="5768193" y="426376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 DELETE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65A48-17AD-0346-9EE4-68CB75F20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268" y="1480555"/>
            <a:ext cx="1905000" cy="1943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6D3E45E-4294-D04B-B2F3-97781F39B9D3}"/>
              </a:ext>
            </a:extLst>
          </p:cNvPr>
          <p:cNvSpPr txBox="1"/>
          <p:nvPr/>
        </p:nvSpPr>
        <p:spPr>
          <a:xfrm>
            <a:off x="1965713" y="2779193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2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4B250E-8CDE-BA4E-9800-E46E78C12DF0}"/>
              </a:ext>
            </a:extLst>
          </p:cNvPr>
          <p:cNvSpPr txBox="1"/>
          <p:nvPr/>
        </p:nvSpPr>
        <p:spPr>
          <a:xfrm>
            <a:off x="2421400" y="27802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3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DEAFD6-ABFF-F04D-BE76-C62C5EE1F5B7}"/>
              </a:ext>
            </a:extLst>
          </p:cNvPr>
          <p:cNvSpPr txBox="1"/>
          <p:nvPr/>
        </p:nvSpPr>
        <p:spPr>
          <a:xfrm>
            <a:off x="1722566" y="239437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4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E36287-0AF8-FB4E-A937-3C5B48E2A077}"/>
              </a:ext>
            </a:extLst>
          </p:cNvPr>
          <p:cNvSpPr txBox="1"/>
          <p:nvPr/>
        </p:nvSpPr>
        <p:spPr>
          <a:xfrm>
            <a:off x="2151192" y="232852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F31CC6-CED9-F440-A44C-FCB549B22F55}"/>
              </a:ext>
            </a:extLst>
          </p:cNvPr>
          <p:cNvSpPr txBox="1"/>
          <p:nvPr/>
        </p:nvSpPr>
        <p:spPr>
          <a:xfrm>
            <a:off x="2594919" y="23083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6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B3D34A-EE63-684C-8EDC-BF14113D69D5}"/>
              </a:ext>
            </a:extLst>
          </p:cNvPr>
          <p:cNvSpPr txBox="1"/>
          <p:nvPr/>
        </p:nvSpPr>
        <p:spPr>
          <a:xfrm>
            <a:off x="1882342" y="1706948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7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B9E86A-B553-E443-B20C-E5165A82A359}"/>
              </a:ext>
            </a:extLst>
          </p:cNvPr>
          <p:cNvSpPr txBox="1"/>
          <p:nvPr/>
        </p:nvSpPr>
        <p:spPr>
          <a:xfrm>
            <a:off x="2740962" y="158086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8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F6CBCA-E00B-B44A-B006-8BEE5A6D0E81}"/>
              </a:ext>
            </a:extLst>
          </p:cNvPr>
          <p:cNvSpPr txBox="1"/>
          <p:nvPr/>
        </p:nvSpPr>
        <p:spPr>
          <a:xfrm>
            <a:off x="1490103" y="3196004"/>
            <a:ext cx="415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1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FD9FE38-3310-0344-A7AD-B2F7EDF5FEA9}"/>
              </a:ext>
            </a:extLst>
          </p:cNvPr>
          <p:cNvSpPr/>
          <p:nvPr/>
        </p:nvSpPr>
        <p:spPr>
          <a:xfrm>
            <a:off x="1778439" y="2437260"/>
            <a:ext cx="310947" cy="21978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CFAB99F-C196-FF40-A11C-D43204DEDB4A}"/>
              </a:ext>
            </a:extLst>
          </p:cNvPr>
          <p:cNvSpPr/>
          <p:nvPr/>
        </p:nvSpPr>
        <p:spPr>
          <a:xfrm>
            <a:off x="2647535" y="2342521"/>
            <a:ext cx="310947" cy="21978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3C45AB-6801-3840-A91E-702FF3EB2040}"/>
              </a:ext>
            </a:extLst>
          </p:cNvPr>
          <p:cNvCxnSpPr>
            <a:cxnSpLocks/>
          </p:cNvCxnSpPr>
          <p:nvPr/>
        </p:nvCxnSpPr>
        <p:spPr>
          <a:xfrm flipV="1">
            <a:off x="6891815" y="4358719"/>
            <a:ext cx="258405" cy="17558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C6FF5E-892A-EA4A-99DB-FD205FE3BD13}"/>
              </a:ext>
            </a:extLst>
          </p:cNvPr>
          <p:cNvCxnSpPr>
            <a:cxnSpLocks/>
          </p:cNvCxnSpPr>
          <p:nvPr/>
        </p:nvCxnSpPr>
        <p:spPr>
          <a:xfrm flipH="1" flipV="1">
            <a:off x="6934637" y="4336359"/>
            <a:ext cx="183316" cy="22328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4743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6811-BF33-6D4F-BF42-F36D5CC2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DAG-aware rewriting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307194-4E5B-D645-A68F-E94C516DE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3458" y="1612766"/>
            <a:ext cx="1117600" cy="1549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B2735-75D4-494A-BDDB-9DDFA4B4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52" y="1587366"/>
            <a:ext cx="1206500" cy="157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36783E-7513-9940-8DDC-DB87CF977DB0}"/>
              </a:ext>
            </a:extLst>
          </p:cNvPr>
          <p:cNvSpPr txBox="1"/>
          <p:nvPr/>
        </p:nvSpPr>
        <p:spPr>
          <a:xfrm>
            <a:off x="4690770" y="3386519"/>
            <a:ext cx="23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Replacement candidate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343F5B-49C8-BD48-AEE4-B8F536517DB9}"/>
              </a:ext>
            </a:extLst>
          </p:cNvPr>
          <p:cNvCxnSpPr>
            <a:cxnSpLocks/>
          </p:cNvCxnSpPr>
          <p:nvPr/>
        </p:nvCxnSpPr>
        <p:spPr>
          <a:xfrm flipH="1">
            <a:off x="5521058" y="2394375"/>
            <a:ext cx="444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989C7DA-6B51-E343-A89F-E875F41B56B9}"/>
              </a:ext>
            </a:extLst>
          </p:cNvPr>
          <p:cNvSpPr txBox="1">
            <a:spLocks/>
          </p:cNvSpPr>
          <p:nvPr/>
        </p:nvSpPr>
        <p:spPr>
          <a:xfrm>
            <a:off x="628650" y="3899691"/>
            <a:ext cx="7886700" cy="227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/>
              <a:t>Initialize each node with its fanout size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Deref</a:t>
            </a:r>
            <a:r>
              <a:rPr lang="en-US" sz="1800" dirty="0"/>
              <a:t>. original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(7,{1,2,3})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cs typeface="Consolas" panose="020B0609020204030204" pitchFamily="49" charset="0"/>
              </a:rPr>
              <a:t>Insert replacement candidate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cs typeface="Consolas" panose="020B0609020204030204" pitchFamily="49" charset="0"/>
              </a:rPr>
              <a:t>Ref. replacement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(8,{1,2,3})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cs typeface="Consolas" panose="020B0609020204030204" pitchFamily="49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30155A-BCB8-9046-A7E7-75966B0D76B7}"/>
              </a:ext>
            </a:extLst>
          </p:cNvPr>
          <p:cNvCxnSpPr/>
          <p:nvPr/>
        </p:nvCxnSpPr>
        <p:spPr>
          <a:xfrm>
            <a:off x="5313405" y="4436076"/>
            <a:ext cx="444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0350E8B-FAB9-EC4F-92CC-5FAC8402FE18}"/>
              </a:ext>
            </a:extLst>
          </p:cNvPr>
          <p:cNvSpPr txBox="1"/>
          <p:nvPr/>
        </p:nvSpPr>
        <p:spPr>
          <a:xfrm>
            <a:off x="5768193" y="426376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 DELETE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65A48-17AD-0346-9EE4-68CB75F20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268" y="1480555"/>
            <a:ext cx="1905000" cy="1943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6D3E45E-4294-D04B-B2F3-97781F39B9D3}"/>
              </a:ext>
            </a:extLst>
          </p:cNvPr>
          <p:cNvSpPr txBox="1"/>
          <p:nvPr/>
        </p:nvSpPr>
        <p:spPr>
          <a:xfrm>
            <a:off x="1965713" y="2779193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2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4B250E-8CDE-BA4E-9800-E46E78C12DF0}"/>
              </a:ext>
            </a:extLst>
          </p:cNvPr>
          <p:cNvSpPr txBox="1"/>
          <p:nvPr/>
        </p:nvSpPr>
        <p:spPr>
          <a:xfrm>
            <a:off x="2421400" y="27802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3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DEAFD6-ABFF-F04D-BE76-C62C5EE1F5B7}"/>
              </a:ext>
            </a:extLst>
          </p:cNvPr>
          <p:cNvSpPr txBox="1"/>
          <p:nvPr/>
        </p:nvSpPr>
        <p:spPr>
          <a:xfrm>
            <a:off x="1722566" y="239437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4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E36287-0AF8-FB4E-A937-3C5B48E2A077}"/>
              </a:ext>
            </a:extLst>
          </p:cNvPr>
          <p:cNvSpPr txBox="1"/>
          <p:nvPr/>
        </p:nvSpPr>
        <p:spPr>
          <a:xfrm>
            <a:off x="2151192" y="232852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F31CC6-CED9-F440-A44C-FCB549B22F55}"/>
              </a:ext>
            </a:extLst>
          </p:cNvPr>
          <p:cNvSpPr txBox="1"/>
          <p:nvPr/>
        </p:nvSpPr>
        <p:spPr>
          <a:xfrm>
            <a:off x="2594919" y="23083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6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B3D34A-EE63-684C-8EDC-BF14113D69D5}"/>
              </a:ext>
            </a:extLst>
          </p:cNvPr>
          <p:cNvSpPr txBox="1"/>
          <p:nvPr/>
        </p:nvSpPr>
        <p:spPr>
          <a:xfrm>
            <a:off x="1882342" y="1706948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7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B9E86A-B553-E443-B20C-E5165A82A359}"/>
              </a:ext>
            </a:extLst>
          </p:cNvPr>
          <p:cNvSpPr txBox="1"/>
          <p:nvPr/>
        </p:nvSpPr>
        <p:spPr>
          <a:xfrm>
            <a:off x="2740962" y="158086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8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F6CBCA-E00B-B44A-B006-8BEE5A6D0E81}"/>
              </a:ext>
            </a:extLst>
          </p:cNvPr>
          <p:cNvSpPr txBox="1"/>
          <p:nvPr/>
        </p:nvSpPr>
        <p:spPr>
          <a:xfrm>
            <a:off x="1490103" y="3196004"/>
            <a:ext cx="415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1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745866-F276-F248-A6BC-14513B23794D}"/>
              </a:ext>
            </a:extLst>
          </p:cNvPr>
          <p:cNvCxnSpPr/>
          <p:nvPr/>
        </p:nvCxnSpPr>
        <p:spPr>
          <a:xfrm>
            <a:off x="5354592" y="5181602"/>
            <a:ext cx="444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14D5099-D754-7B48-B57A-CA887AF2A323}"/>
              </a:ext>
            </a:extLst>
          </p:cNvPr>
          <p:cNvSpPr txBox="1"/>
          <p:nvPr/>
        </p:nvSpPr>
        <p:spPr>
          <a:xfrm>
            <a:off x="5809380" y="500929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 INSERT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239FE-D091-C94E-88A1-D8F1A86E2170}"/>
              </a:ext>
            </a:extLst>
          </p:cNvPr>
          <p:cNvCxnSpPr>
            <a:cxnSpLocks/>
          </p:cNvCxnSpPr>
          <p:nvPr/>
        </p:nvCxnSpPr>
        <p:spPr>
          <a:xfrm flipV="1">
            <a:off x="6891815" y="4358719"/>
            <a:ext cx="258405" cy="17558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FB0FFC-13D0-4046-B2BD-C2AAB2D5FE60}"/>
              </a:ext>
            </a:extLst>
          </p:cNvPr>
          <p:cNvCxnSpPr>
            <a:cxnSpLocks/>
          </p:cNvCxnSpPr>
          <p:nvPr/>
        </p:nvCxnSpPr>
        <p:spPr>
          <a:xfrm flipH="1" flipV="1">
            <a:off x="6934637" y="4336359"/>
            <a:ext cx="183316" cy="22328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CFB540FD-11C5-5B43-B193-BB4182CB9435}"/>
              </a:ext>
            </a:extLst>
          </p:cNvPr>
          <p:cNvSpPr/>
          <p:nvPr/>
        </p:nvSpPr>
        <p:spPr>
          <a:xfrm>
            <a:off x="2587436" y="1744194"/>
            <a:ext cx="387514" cy="34145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1FCB8D1-C4A2-BA44-B1AB-9624C5579CFE}"/>
              </a:ext>
            </a:extLst>
          </p:cNvPr>
          <p:cNvSpPr/>
          <p:nvPr/>
        </p:nvSpPr>
        <p:spPr>
          <a:xfrm>
            <a:off x="6946994" y="5060395"/>
            <a:ext cx="215583" cy="2361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011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6811-BF33-6D4F-BF42-F36D5CC2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DAG-aware rewriting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307194-4E5B-D645-A68F-E94C516DE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3458" y="1612766"/>
            <a:ext cx="1117600" cy="1549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B2735-75D4-494A-BDDB-9DDFA4B4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52" y="1587366"/>
            <a:ext cx="1206500" cy="157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36783E-7513-9940-8DDC-DB87CF977DB0}"/>
              </a:ext>
            </a:extLst>
          </p:cNvPr>
          <p:cNvSpPr txBox="1"/>
          <p:nvPr/>
        </p:nvSpPr>
        <p:spPr>
          <a:xfrm>
            <a:off x="4690770" y="3386519"/>
            <a:ext cx="23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Replacement candidate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343F5B-49C8-BD48-AEE4-B8F536517DB9}"/>
              </a:ext>
            </a:extLst>
          </p:cNvPr>
          <p:cNvCxnSpPr>
            <a:cxnSpLocks/>
          </p:cNvCxnSpPr>
          <p:nvPr/>
        </p:nvCxnSpPr>
        <p:spPr>
          <a:xfrm flipH="1">
            <a:off x="5521058" y="2394375"/>
            <a:ext cx="444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989C7DA-6B51-E343-A89F-E875F41B56B9}"/>
              </a:ext>
            </a:extLst>
          </p:cNvPr>
          <p:cNvSpPr txBox="1">
            <a:spLocks/>
          </p:cNvSpPr>
          <p:nvPr/>
        </p:nvSpPr>
        <p:spPr>
          <a:xfrm>
            <a:off x="628650" y="3899691"/>
            <a:ext cx="7886700" cy="227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/>
              <a:t>Initialize each node with its fanout size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Deref</a:t>
            </a:r>
            <a:r>
              <a:rPr lang="en-US" sz="1800" dirty="0"/>
              <a:t>. original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(7,{1,2,3})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cs typeface="Consolas" panose="020B0609020204030204" pitchFamily="49" charset="0"/>
              </a:rPr>
              <a:t>Insert replacement candidate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cs typeface="Consolas" panose="020B0609020204030204" pitchFamily="49" charset="0"/>
              </a:rPr>
              <a:t>Ref. replacement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(8,{1,2,3})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cs typeface="Consolas" panose="020B0609020204030204" pitchFamily="49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30155A-BCB8-9046-A7E7-75966B0D76B7}"/>
              </a:ext>
            </a:extLst>
          </p:cNvPr>
          <p:cNvCxnSpPr/>
          <p:nvPr/>
        </p:nvCxnSpPr>
        <p:spPr>
          <a:xfrm>
            <a:off x="5313405" y="4436076"/>
            <a:ext cx="444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0350E8B-FAB9-EC4F-92CC-5FAC8402FE18}"/>
              </a:ext>
            </a:extLst>
          </p:cNvPr>
          <p:cNvSpPr txBox="1"/>
          <p:nvPr/>
        </p:nvSpPr>
        <p:spPr>
          <a:xfrm>
            <a:off x="5768193" y="426376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 DELETE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65A48-17AD-0346-9EE4-68CB75F20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268" y="1480555"/>
            <a:ext cx="1905000" cy="1943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6D3E45E-4294-D04B-B2F3-97781F39B9D3}"/>
              </a:ext>
            </a:extLst>
          </p:cNvPr>
          <p:cNvSpPr txBox="1"/>
          <p:nvPr/>
        </p:nvSpPr>
        <p:spPr>
          <a:xfrm>
            <a:off x="1965713" y="2779193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2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4B250E-8CDE-BA4E-9800-E46E78C12DF0}"/>
              </a:ext>
            </a:extLst>
          </p:cNvPr>
          <p:cNvSpPr txBox="1"/>
          <p:nvPr/>
        </p:nvSpPr>
        <p:spPr>
          <a:xfrm>
            <a:off x="2421400" y="27802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3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DEAFD6-ABFF-F04D-BE76-C62C5EE1F5B7}"/>
              </a:ext>
            </a:extLst>
          </p:cNvPr>
          <p:cNvSpPr txBox="1"/>
          <p:nvPr/>
        </p:nvSpPr>
        <p:spPr>
          <a:xfrm>
            <a:off x="1722566" y="239437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4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E36287-0AF8-FB4E-A937-3C5B48E2A077}"/>
              </a:ext>
            </a:extLst>
          </p:cNvPr>
          <p:cNvSpPr txBox="1"/>
          <p:nvPr/>
        </p:nvSpPr>
        <p:spPr>
          <a:xfrm>
            <a:off x="2151192" y="232852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F31CC6-CED9-F440-A44C-FCB549B22F55}"/>
              </a:ext>
            </a:extLst>
          </p:cNvPr>
          <p:cNvSpPr txBox="1"/>
          <p:nvPr/>
        </p:nvSpPr>
        <p:spPr>
          <a:xfrm>
            <a:off x="2594919" y="23083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6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B3D34A-EE63-684C-8EDC-BF14113D69D5}"/>
              </a:ext>
            </a:extLst>
          </p:cNvPr>
          <p:cNvSpPr txBox="1"/>
          <p:nvPr/>
        </p:nvSpPr>
        <p:spPr>
          <a:xfrm>
            <a:off x="1882342" y="1706948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7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B9E86A-B553-E443-B20C-E5165A82A359}"/>
              </a:ext>
            </a:extLst>
          </p:cNvPr>
          <p:cNvSpPr txBox="1"/>
          <p:nvPr/>
        </p:nvSpPr>
        <p:spPr>
          <a:xfrm>
            <a:off x="2740962" y="158086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8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F6CBCA-E00B-B44A-B006-8BEE5A6D0E81}"/>
              </a:ext>
            </a:extLst>
          </p:cNvPr>
          <p:cNvSpPr txBox="1"/>
          <p:nvPr/>
        </p:nvSpPr>
        <p:spPr>
          <a:xfrm>
            <a:off x="1490103" y="3196004"/>
            <a:ext cx="415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1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745866-F276-F248-A6BC-14513B23794D}"/>
              </a:ext>
            </a:extLst>
          </p:cNvPr>
          <p:cNvCxnSpPr/>
          <p:nvPr/>
        </p:nvCxnSpPr>
        <p:spPr>
          <a:xfrm>
            <a:off x="5354592" y="5181602"/>
            <a:ext cx="444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14D5099-D754-7B48-B57A-CA887AF2A323}"/>
              </a:ext>
            </a:extLst>
          </p:cNvPr>
          <p:cNvSpPr txBox="1"/>
          <p:nvPr/>
        </p:nvSpPr>
        <p:spPr>
          <a:xfrm>
            <a:off x="5809380" y="500929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 INSERT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239FE-D091-C94E-88A1-D8F1A86E2170}"/>
              </a:ext>
            </a:extLst>
          </p:cNvPr>
          <p:cNvCxnSpPr>
            <a:cxnSpLocks/>
          </p:cNvCxnSpPr>
          <p:nvPr/>
        </p:nvCxnSpPr>
        <p:spPr>
          <a:xfrm flipV="1">
            <a:off x="6891815" y="4358719"/>
            <a:ext cx="258405" cy="17558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FB0FFC-13D0-4046-B2BD-C2AAB2D5FE60}"/>
              </a:ext>
            </a:extLst>
          </p:cNvPr>
          <p:cNvCxnSpPr>
            <a:cxnSpLocks/>
          </p:cNvCxnSpPr>
          <p:nvPr/>
        </p:nvCxnSpPr>
        <p:spPr>
          <a:xfrm flipH="1" flipV="1">
            <a:off x="6934637" y="4336359"/>
            <a:ext cx="183316" cy="22328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CFB540FD-11C5-5B43-B193-BB4182CB9435}"/>
              </a:ext>
            </a:extLst>
          </p:cNvPr>
          <p:cNvSpPr/>
          <p:nvPr/>
        </p:nvSpPr>
        <p:spPr>
          <a:xfrm>
            <a:off x="2587436" y="1744194"/>
            <a:ext cx="387514" cy="34145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1FCB8D1-C4A2-BA44-B1AB-9624C5579CFE}"/>
              </a:ext>
            </a:extLst>
          </p:cNvPr>
          <p:cNvSpPr/>
          <p:nvPr/>
        </p:nvSpPr>
        <p:spPr>
          <a:xfrm>
            <a:off x="6946994" y="5060395"/>
            <a:ext cx="215583" cy="2361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8B539AC8-7E81-1A40-903A-E9A39BB2519C}"/>
              </a:ext>
            </a:extLst>
          </p:cNvPr>
          <p:cNvSpPr/>
          <p:nvPr/>
        </p:nvSpPr>
        <p:spPr>
          <a:xfrm>
            <a:off x="7247281" y="4263767"/>
            <a:ext cx="179129" cy="111485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27E60C-69A7-9C43-803D-2A990F95BC97}"/>
              </a:ext>
            </a:extLst>
          </p:cNvPr>
          <p:cNvSpPr txBox="1"/>
          <p:nvPr/>
        </p:nvSpPr>
        <p:spPr>
          <a:xfrm>
            <a:off x="7508699" y="463996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Gain = 1</a:t>
            </a:r>
          </a:p>
        </p:txBody>
      </p:sp>
    </p:spTree>
    <p:extLst>
      <p:ext uri="{BB962C8B-B14F-4D97-AF65-F5344CB8AC3E}">
        <p14:creationId xmlns:p14="http://schemas.microsoft.com/office/powerpoint/2010/main" val="96249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6811-BF33-6D4F-BF42-F36D5CC2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DAG-aware rewriting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307194-4E5B-D645-A68F-E94C516DE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3458" y="1612766"/>
            <a:ext cx="1117600" cy="1549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B2735-75D4-494A-BDDB-9DDFA4B4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52" y="1587366"/>
            <a:ext cx="1206500" cy="157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36783E-7513-9940-8DDC-DB87CF977DB0}"/>
              </a:ext>
            </a:extLst>
          </p:cNvPr>
          <p:cNvSpPr txBox="1"/>
          <p:nvPr/>
        </p:nvSpPr>
        <p:spPr>
          <a:xfrm>
            <a:off x="4690770" y="3386519"/>
            <a:ext cx="23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Replacement candidate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343F5B-49C8-BD48-AEE4-B8F536517DB9}"/>
              </a:ext>
            </a:extLst>
          </p:cNvPr>
          <p:cNvCxnSpPr>
            <a:cxnSpLocks/>
          </p:cNvCxnSpPr>
          <p:nvPr/>
        </p:nvCxnSpPr>
        <p:spPr>
          <a:xfrm flipH="1">
            <a:off x="5521058" y="2394375"/>
            <a:ext cx="444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989C7DA-6B51-E343-A89F-E875F41B56B9}"/>
              </a:ext>
            </a:extLst>
          </p:cNvPr>
          <p:cNvSpPr txBox="1">
            <a:spLocks/>
          </p:cNvSpPr>
          <p:nvPr/>
        </p:nvSpPr>
        <p:spPr>
          <a:xfrm>
            <a:off x="628650" y="3899691"/>
            <a:ext cx="7886700" cy="227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/>
              <a:t>Initialize each node with its fanout size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Deref</a:t>
            </a:r>
            <a:r>
              <a:rPr lang="en-US" sz="1800" dirty="0"/>
              <a:t>. original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(7,{1,2,3})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cs typeface="Consolas" panose="020B0609020204030204" pitchFamily="49" charset="0"/>
              </a:rPr>
              <a:t>Insert replacement candidate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cs typeface="Consolas" panose="020B0609020204030204" pitchFamily="49" charset="0"/>
              </a:rPr>
              <a:t>Ref. replacement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(8,{1,2,3})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cs typeface="Consolas" panose="020B0609020204030204" pitchFamily="49" charset="0"/>
              </a:rPr>
              <a:t>Deref</a:t>
            </a:r>
            <a:r>
              <a:rPr lang="en-US" sz="1800" dirty="0">
                <a:cs typeface="Consolas" panose="020B0609020204030204" pitchFamily="49" charset="0"/>
              </a:rPr>
              <a:t>. replacement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(8,{1,2,3})</a:t>
            </a:r>
            <a:endParaRPr lang="en-US" sz="1800" dirty="0">
              <a:cs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cs typeface="Consolas" panose="020B0609020204030204" pitchFamily="49" charset="0"/>
              </a:rPr>
              <a:t>Ref. original cut </a:t>
            </a:r>
            <a:r>
              <a:rPr lang="en-US" sz="1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RefNode</a:t>
            </a:r>
            <a:r>
              <a:rPr lang="en-US" sz="1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(7,{1,2,3})</a:t>
            </a:r>
            <a:endParaRPr lang="en-US" sz="1800" dirty="0">
              <a:cs typeface="Consolas" panose="020B0609020204030204" pitchFamily="49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30155A-BCB8-9046-A7E7-75966B0D76B7}"/>
              </a:ext>
            </a:extLst>
          </p:cNvPr>
          <p:cNvCxnSpPr/>
          <p:nvPr/>
        </p:nvCxnSpPr>
        <p:spPr>
          <a:xfrm>
            <a:off x="5313405" y="4436076"/>
            <a:ext cx="444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0350E8B-FAB9-EC4F-92CC-5FAC8402FE18}"/>
              </a:ext>
            </a:extLst>
          </p:cNvPr>
          <p:cNvSpPr txBox="1"/>
          <p:nvPr/>
        </p:nvSpPr>
        <p:spPr>
          <a:xfrm>
            <a:off x="5768193" y="426376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 DELETE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65A48-17AD-0346-9EE4-68CB75F20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268" y="1480555"/>
            <a:ext cx="1905000" cy="1943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6D3E45E-4294-D04B-B2F3-97781F39B9D3}"/>
              </a:ext>
            </a:extLst>
          </p:cNvPr>
          <p:cNvSpPr txBox="1"/>
          <p:nvPr/>
        </p:nvSpPr>
        <p:spPr>
          <a:xfrm>
            <a:off x="1965713" y="2779193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2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4B250E-8CDE-BA4E-9800-E46E78C12DF0}"/>
              </a:ext>
            </a:extLst>
          </p:cNvPr>
          <p:cNvSpPr txBox="1"/>
          <p:nvPr/>
        </p:nvSpPr>
        <p:spPr>
          <a:xfrm>
            <a:off x="2421400" y="27802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3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DEAFD6-ABFF-F04D-BE76-C62C5EE1F5B7}"/>
              </a:ext>
            </a:extLst>
          </p:cNvPr>
          <p:cNvSpPr txBox="1"/>
          <p:nvPr/>
        </p:nvSpPr>
        <p:spPr>
          <a:xfrm>
            <a:off x="1722566" y="239437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4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E36287-0AF8-FB4E-A937-3C5B48E2A077}"/>
              </a:ext>
            </a:extLst>
          </p:cNvPr>
          <p:cNvSpPr txBox="1"/>
          <p:nvPr/>
        </p:nvSpPr>
        <p:spPr>
          <a:xfrm>
            <a:off x="2151192" y="232852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F31CC6-CED9-F440-A44C-FCB549B22F55}"/>
              </a:ext>
            </a:extLst>
          </p:cNvPr>
          <p:cNvSpPr txBox="1"/>
          <p:nvPr/>
        </p:nvSpPr>
        <p:spPr>
          <a:xfrm>
            <a:off x="2594919" y="230831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6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B3D34A-EE63-684C-8EDC-BF14113D69D5}"/>
              </a:ext>
            </a:extLst>
          </p:cNvPr>
          <p:cNvSpPr txBox="1"/>
          <p:nvPr/>
        </p:nvSpPr>
        <p:spPr>
          <a:xfrm>
            <a:off x="1882342" y="1706948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7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B9E86A-B553-E443-B20C-E5165A82A359}"/>
              </a:ext>
            </a:extLst>
          </p:cNvPr>
          <p:cNvSpPr txBox="1"/>
          <p:nvPr/>
        </p:nvSpPr>
        <p:spPr>
          <a:xfrm>
            <a:off x="2740962" y="158086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8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F6CBCA-E00B-B44A-B006-8BEE5A6D0E81}"/>
              </a:ext>
            </a:extLst>
          </p:cNvPr>
          <p:cNvSpPr txBox="1"/>
          <p:nvPr/>
        </p:nvSpPr>
        <p:spPr>
          <a:xfrm>
            <a:off x="1490103" y="3196004"/>
            <a:ext cx="415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1</a:t>
            </a:r>
            <a:r>
              <a:rPr lang="en-US" sz="1400" b="1" dirty="0"/>
              <a:t>:</a:t>
            </a:r>
            <a:r>
              <a:rPr lang="en-US" sz="1400" b="1" dirty="0">
                <a:solidFill>
                  <a:srgbClr val="C00000"/>
                </a:solidFill>
              </a:rPr>
              <a:t>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745866-F276-F248-A6BC-14513B23794D}"/>
              </a:ext>
            </a:extLst>
          </p:cNvPr>
          <p:cNvCxnSpPr/>
          <p:nvPr/>
        </p:nvCxnSpPr>
        <p:spPr>
          <a:xfrm>
            <a:off x="5354592" y="5181602"/>
            <a:ext cx="444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14D5099-D754-7B48-B57A-CA887AF2A323}"/>
              </a:ext>
            </a:extLst>
          </p:cNvPr>
          <p:cNvSpPr txBox="1"/>
          <p:nvPr/>
        </p:nvSpPr>
        <p:spPr>
          <a:xfrm>
            <a:off x="5809380" y="500929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 INSERT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239FE-D091-C94E-88A1-D8F1A86E2170}"/>
              </a:ext>
            </a:extLst>
          </p:cNvPr>
          <p:cNvCxnSpPr>
            <a:cxnSpLocks/>
          </p:cNvCxnSpPr>
          <p:nvPr/>
        </p:nvCxnSpPr>
        <p:spPr>
          <a:xfrm flipV="1">
            <a:off x="6891815" y="4358719"/>
            <a:ext cx="258405" cy="17558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FB0FFC-13D0-4046-B2BD-C2AAB2D5FE60}"/>
              </a:ext>
            </a:extLst>
          </p:cNvPr>
          <p:cNvCxnSpPr>
            <a:cxnSpLocks/>
          </p:cNvCxnSpPr>
          <p:nvPr/>
        </p:nvCxnSpPr>
        <p:spPr>
          <a:xfrm flipH="1" flipV="1">
            <a:off x="6934637" y="4336359"/>
            <a:ext cx="183316" cy="22328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1FCB8D1-C4A2-BA44-B1AB-9624C5579CFE}"/>
              </a:ext>
            </a:extLst>
          </p:cNvPr>
          <p:cNvSpPr/>
          <p:nvPr/>
        </p:nvSpPr>
        <p:spPr>
          <a:xfrm>
            <a:off x="6946994" y="5060395"/>
            <a:ext cx="215583" cy="2361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CCE5129A-785D-F442-A12D-855B085C3601}"/>
              </a:ext>
            </a:extLst>
          </p:cNvPr>
          <p:cNvSpPr/>
          <p:nvPr/>
        </p:nvSpPr>
        <p:spPr>
          <a:xfrm>
            <a:off x="5768193" y="5407424"/>
            <a:ext cx="197707" cy="7087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236B71D0-8442-014B-860D-6923BE2F74A3}"/>
              </a:ext>
            </a:extLst>
          </p:cNvPr>
          <p:cNvSpPr/>
          <p:nvPr/>
        </p:nvSpPr>
        <p:spPr>
          <a:xfrm>
            <a:off x="7247281" y="4263767"/>
            <a:ext cx="179129" cy="111485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3CE8C9-C672-174B-994A-DDE6FDA0A740}"/>
              </a:ext>
            </a:extLst>
          </p:cNvPr>
          <p:cNvSpPr txBox="1"/>
          <p:nvPr/>
        </p:nvSpPr>
        <p:spPr>
          <a:xfrm>
            <a:off x="7508699" y="463996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Gain =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ABF62B-584F-F245-B580-65B025349172}"/>
              </a:ext>
            </a:extLst>
          </p:cNvPr>
          <p:cNvSpPr txBox="1"/>
          <p:nvPr/>
        </p:nvSpPr>
        <p:spPr>
          <a:xfrm>
            <a:off x="6019846" y="5577121"/>
            <a:ext cx="2521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Reset reference counters</a:t>
            </a:r>
          </a:p>
        </p:txBody>
      </p:sp>
    </p:spTree>
    <p:extLst>
      <p:ext uri="{BB962C8B-B14F-4D97-AF65-F5344CB8AC3E}">
        <p14:creationId xmlns:p14="http://schemas.microsoft.com/office/powerpoint/2010/main" val="17421679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C898-9059-CA4E-8170-C1BF4358D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enumeration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47E2C2-EEA0-1049-BB45-3ECFD1C03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449682"/>
            <a:ext cx="4740192" cy="3233529"/>
          </a:xfrm>
        </p:spPr>
      </p:pic>
      <p:sp>
        <p:nvSpPr>
          <p:cNvPr id="6" name="TextBox 5"/>
          <p:cNvSpPr txBox="1"/>
          <p:nvPr/>
        </p:nvSpPr>
        <p:spPr>
          <a:xfrm>
            <a:off x="628650" y="4843463"/>
            <a:ext cx="8083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Since number of fan-in may vary for each child, loop is implemented as mixed-radix enumeration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If network is homogeneous (i.e., each gate has same number of fan-in), then nested for-loops are used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type of network can be checked using a static condition at compile time, therefore avoiding run-time overhead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05C5CAD-0AAE-D040-B4A4-3A916BCA789F}"/>
              </a:ext>
            </a:extLst>
          </p:cNvPr>
          <p:cNvSpPr/>
          <p:nvPr/>
        </p:nvSpPr>
        <p:spPr>
          <a:xfrm>
            <a:off x="982619" y="2735917"/>
            <a:ext cx="4203744" cy="25017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941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A04DD-C893-F748-95F8-1B464F893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Exact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D4A36-460E-6E44-90B5-103029B52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070" y="1825625"/>
            <a:ext cx="390628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B4152E-252F-6947-A252-6D191B439114}"/>
              </a:ext>
            </a:extLst>
          </p:cNvPr>
          <p:cNvSpPr/>
          <p:nvPr/>
        </p:nvSpPr>
        <p:spPr>
          <a:xfrm>
            <a:off x="3222539" y="3605130"/>
            <a:ext cx="2051222" cy="12851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Exact Synthesis Oracle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9D33EB-9E59-8A49-83D6-D55FBDCBAEFC}"/>
              </a:ext>
            </a:extLst>
          </p:cNvPr>
          <p:cNvCxnSpPr>
            <a:cxnSpLocks/>
          </p:cNvCxnSpPr>
          <p:nvPr/>
        </p:nvCxnSpPr>
        <p:spPr>
          <a:xfrm>
            <a:off x="2730843" y="3904738"/>
            <a:ext cx="4942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917AEB-0751-CF4E-BC9A-104969AA063C}"/>
              </a:ext>
            </a:extLst>
          </p:cNvPr>
          <p:cNvCxnSpPr>
            <a:cxnSpLocks/>
          </p:cNvCxnSpPr>
          <p:nvPr/>
        </p:nvCxnSpPr>
        <p:spPr>
          <a:xfrm>
            <a:off x="2734960" y="4254845"/>
            <a:ext cx="4942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0AD5AD-226B-5A48-9379-501637C7A724}"/>
              </a:ext>
            </a:extLst>
          </p:cNvPr>
          <p:cNvCxnSpPr>
            <a:cxnSpLocks/>
          </p:cNvCxnSpPr>
          <p:nvPr/>
        </p:nvCxnSpPr>
        <p:spPr>
          <a:xfrm>
            <a:off x="2726720" y="4604953"/>
            <a:ext cx="4942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BA145C-7668-694E-B445-C8D4EB5AE837}"/>
                  </a:ext>
                </a:extLst>
              </p:cNvPr>
              <p:cNvSpPr txBox="1"/>
              <p:nvPr/>
            </p:nvSpPr>
            <p:spPr>
              <a:xfrm>
                <a:off x="680298" y="3720072"/>
                <a:ext cx="1978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Boolean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BA145C-7668-694E-B445-C8D4EB5AE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98" y="3720072"/>
                <a:ext cx="1978747" cy="369332"/>
              </a:xfrm>
              <a:prstGeom prst="rect">
                <a:avLst/>
              </a:prstGeom>
              <a:blipFill>
                <a:blip r:embed="rId2"/>
                <a:stretch>
                  <a:fillRect l="-256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26D782-4528-A749-ABAA-9D520B4CC244}"/>
                  </a:ext>
                </a:extLst>
              </p:cNvPr>
              <p:cNvSpPr txBox="1"/>
              <p:nvPr/>
            </p:nvSpPr>
            <p:spPr>
              <a:xfrm>
                <a:off x="658125" y="4070179"/>
                <a:ext cx="20351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Upper cost bound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26D782-4528-A749-ABAA-9D520B4CC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125" y="4070179"/>
                <a:ext cx="2035109" cy="369332"/>
              </a:xfrm>
              <a:prstGeom prst="rect">
                <a:avLst/>
              </a:prstGeom>
              <a:blipFill>
                <a:blip r:embed="rId3"/>
                <a:stretch>
                  <a:fillRect l="-1863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B7B4D3-67B2-3643-8CF2-54578998F5B9}"/>
              </a:ext>
            </a:extLst>
          </p:cNvPr>
          <p:cNvCxnSpPr>
            <a:stCxn id="4" idx="3"/>
          </p:cNvCxnSpPr>
          <p:nvPr/>
        </p:nvCxnSpPr>
        <p:spPr>
          <a:xfrm>
            <a:off x="5273761" y="4247681"/>
            <a:ext cx="59569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>
            <a:extLst>
              <a:ext uri="{FF2B5EF4-FFF2-40B4-BE49-F238E27FC236}">
                <a16:creationId xmlns:a16="http://schemas.microsoft.com/office/drawing/2014/main" id="{62855C8A-2FB3-4B41-BE9D-FB06F88FFA80}"/>
              </a:ext>
            </a:extLst>
          </p:cNvPr>
          <p:cNvSpPr/>
          <p:nvPr/>
        </p:nvSpPr>
        <p:spPr>
          <a:xfrm>
            <a:off x="6091877" y="3144260"/>
            <a:ext cx="333635" cy="222117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B1F22A-0AAA-E44A-9D3B-4629E739B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930" y="3144260"/>
            <a:ext cx="575812" cy="5758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A05C0D-C414-F94F-9975-8DB6C80D6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932" y="4020751"/>
            <a:ext cx="517616" cy="5176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145133-BC55-B94A-A283-A41D7761A62F}"/>
              </a:ext>
            </a:extLst>
          </p:cNvPr>
          <p:cNvSpPr txBox="1"/>
          <p:nvPr/>
        </p:nvSpPr>
        <p:spPr>
          <a:xfrm>
            <a:off x="7557369" y="3144260"/>
            <a:ext cx="106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Boolean network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61813-AC36-A748-961D-C7BF67AE62D7}"/>
              </a:ext>
            </a:extLst>
          </p:cNvPr>
          <p:cNvSpPr txBox="1"/>
          <p:nvPr/>
        </p:nvSpPr>
        <p:spPr>
          <a:xfrm>
            <a:off x="7494285" y="3939783"/>
            <a:ext cx="1291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network exists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BE7688-A03D-3646-AC0C-C9C64B697155}"/>
              </a:ext>
            </a:extLst>
          </p:cNvPr>
          <p:cNvSpPr txBox="1"/>
          <p:nvPr/>
        </p:nvSpPr>
        <p:spPr>
          <a:xfrm>
            <a:off x="1045306" y="4420290"/>
            <a:ext cx="165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(Resource limit)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A312A6-F8E7-DB4E-B70E-339EE9A3973E}"/>
              </a:ext>
            </a:extLst>
          </p:cNvPr>
          <p:cNvSpPr txBox="1"/>
          <p:nvPr/>
        </p:nvSpPr>
        <p:spPr>
          <a:xfrm>
            <a:off x="6635573" y="4530811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CA429C-E286-474A-8D8E-85D9F084A5E0}"/>
              </a:ext>
            </a:extLst>
          </p:cNvPr>
          <p:cNvSpPr txBox="1"/>
          <p:nvPr/>
        </p:nvSpPr>
        <p:spPr>
          <a:xfrm>
            <a:off x="7494284" y="4712819"/>
            <a:ext cx="1291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 of resources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373EA9D8-93FC-504C-A517-0066429109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0" y="1825625"/>
                <a:ext cx="78867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Does there exist a Boolean network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which implements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𝔹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𝔹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373EA9D8-93FC-504C-A517-006642910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825625"/>
                <a:ext cx="7886700" cy="4351338"/>
              </a:xfrm>
              <a:prstGeom prst="rect">
                <a:avLst/>
              </a:prstGeom>
              <a:blipFill>
                <a:blip r:embed="rId6"/>
                <a:stretch>
                  <a:fillRect l="-160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10153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B0E98E-541F-444C-B2C0-CDFA75D8C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20" y="2835176"/>
            <a:ext cx="8192530" cy="2699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BA04DD-C893-F748-95F8-1B464F893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Exact Synthesis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6D4A36-460E-6E44-90B5-103029B528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Does there exist a Boolean network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which implements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𝔹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𝔹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using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6D4A36-460E-6E44-90B5-103029B528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0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7895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56B1-2337-D747-96DD-2E05636A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rewriting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0FD50-432C-3B43-9A8A-BABB82ACB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3363" y="1565382"/>
            <a:ext cx="3631299" cy="4745327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BE6679-27AE-D343-9467-27C2F3DEE977}"/>
              </a:ext>
            </a:extLst>
          </p:cNvPr>
          <p:cNvSpPr txBox="1">
            <a:spLocks/>
          </p:cNvSpPr>
          <p:nvPr/>
        </p:nvSpPr>
        <p:spPr>
          <a:xfrm>
            <a:off x="4547283" y="1652630"/>
            <a:ext cx="436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 dirty="0"/>
              <a:t>Cut enumeration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D768F98-6827-E344-8009-47DC8BD8B96A}"/>
              </a:ext>
            </a:extLst>
          </p:cNvPr>
          <p:cNvSpPr/>
          <p:nvPr/>
        </p:nvSpPr>
        <p:spPr>
          <a:xfrm>
            <a:off x="653363" y="1804087"/>
            <a:ext cx="2374042" cy="27184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5C5CAD-0AAE-D040-B4A4-3A916BCA789F}"/>
              </a:ext>
            </a:extLst>
          </p:cNvPr>
          <p:cNvSpPr/>
          <p:nvPr/>
        </p:nvSpPr>
        <p:spPr>
          <a:xfrm>
            <a:off x="954044" y="3068315"/>
            <a:ext cx="3330618" cy="87348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045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56B1-2337-D747-96DD-2E05636A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rewriting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0FD50-432C-3B43-9A8A-BABB82ACB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3363" y="1565382"/>
            <a:ext cx="3631299" cy="4745327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BE6679-27AE-D343-9467-27C2F3DEE977}"/>
              </a:ext>
            </a:extLst>
          </p:cNvPr>
          <p:cNvSpPr txBox="1">
            <a:spLocks/>
          </p:cNvSpPr>
          <p:nvPr/>
        </p:nvSpPr>
        <p:spPr>
          <a:xfrm>
            <a:off x="4547283" y="1652630"/>
            <a:ext cx="436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 dirty="0"/>
              <a:t>Cut enumeration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Apply exact synthesis to each cut for finding a minimum size replacement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FDAF1BC-0B1F-3642-A720-D65148DD1457}"/>
              </a:ext>
            </a:extLst>
          </p:cNvPr>
          <p:cNvSpPr/>
          <p:nvPr/>
        </p:nvSpPr>
        <p:spPr>
          <a:xfrm>
            <a:off x="1269634" y="3249827"/>
            <a:ext cx="3015028" cy="29656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154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56B1-2337-D747-96DD-2E05636A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rewriting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0FD50-432C-3B43-9A8A-BABB82ACB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363" y="1565382"/>
            <a:ext cx="3631299" cy="4745327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9860401-E44A-C84D-A997-1A2467A6C8BD}"/>
              </a:ext>
            </a:extLst>
          </p:cNvPr>
          <p:cNvSpPr/>
          <p:nvPr/>
        </p:nvSpPr>
        <p:spPr>
          <a:xfrm>
            <a:off x="653364" y="2236573"/>
            <a:ext cx="1842702" cy="259493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BE6679-27AE-D343-9467-27C2F3DEE977}"/>
              </a:ext>
            </a:extLst>
          </p:cNvPr>
          <p:cNvSpPr txBox="1">
            <a:spLocks/>
          </p:cNvSpPr>
          <p:nvPr/>
        </p:nvSpPr>
        <p:spPr>
          <a:xfrm>
            <a:off x="4547283" y="1652630"/>
            <a:ext cx="45380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sz="2200" dirty="0"/>
              <a:t>Conflict graph</a:t>
            </a:r>
          </a:p>
          <a:p>
            <a:r>
              <a:rPr lang="en-US" sz="2200" dirty="0"/>
              <a:t>Weighted node: poss. replacement (poss. gain)</a:t>
            </a:r>
          </a:p>
          <a:p>
            <a:r>
              <a:rPr lang="en-US" sz="2200" dirty="0"/>
              <a:t>Edge: replacements are in conflict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24C6149-2938-884B-A284-CE32D09329F5}"/>
              </a:ext>
            </a:extLst>
          </p:cNvPr>
          <p:cNvSpPr/>
          <p:nvPr/>
        </p:nvSpPr>
        <p:spPr>
          <a:xfrm>
            <a:off x="1223320" y="3447535"/>
            <a:ext cx="3061342" cy="33363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41C4C6A-0AE8-1446-9664-1AEEBE5D3658}"/>
              </a:ext>
            </a:extLst>
          </p:cNvPr>
          <p:cNvSpPr/>
          <p:nvPr/>
        </p:nvSpPr>
        <p:spPr>
          <a:xfrm>
            <a:off x="653363" y="4176584"/>
            <a:ext cx="3535577" cy="95147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53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2CCE8-E0EC-9A46-A8B6-1B9BDBEFF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73EC-B8C9-184B-B4C4-A7E9C2AE6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2665"/>
            <a:ext cx="7886700" cy="4351338"/>
          </a:xfrm>
        </p:spPr>
        <p:txBody>
          <a:bodyPr>
            <a:normAutofit/>
          </a:bodyPr>
          <a:lstStyle/>
          <a:p>
            <a:r>
              <a:rPr lang="en-US" sz="2200" dirty="0"/>
              <a:t>Core libraries for dedicated logic synthesis tasks</a:t>
            </a:r>
          </a:p>
          <a:p>
            <a:pPr lvl="1"/>
            <a:r>
              <a:rPr lang="en-US" sz="1900" dirty="0"/>
              <a:t>Well-documented</a:t>
            </a:r>
          </a:p>
          <a:p>
            <a:pPr lvl="1"/>
            <a:r>
              <a:rPr lang="en-US" sz="1900" dirty="0"/>
              <a:t>Well-tested</a:t>
            </a:r>
          </a:p>
          <a:p>
            <a:pPr lvl="1"/>
            <a:r>
              <a:rPr lang="en-US" sz="1900" dirty="0"/>
              <a:t>Easy-to-integrate</a:t>
            </a:r>
          </a:p>
          <a:p>
            <a:r>
              <a:rPr lang="en-US" sz="2200" dirty="0"/>
              <a:t>State-of-the-art implementations</a:t>
            </a:r>
          </a:p>
          <a:p>
            <a:r>
              <a:rPr lang="en-US" sz="2200" dirty="0"/>
              <a:t>Reuse common functionality among several large projects</a:t>
            </a:r>
          </a:p>
          <a:p>
            <a:r>
              <a:rPr lang="en-US" sz="2200" dirty="0"/>
              <a:t>Open-source to allow everyone to use and contribute</a:t>
            </a:r>
          </a:p>
          <a:p>
            <a:r>
              <a:rPr lang="en-US" sz="2200" dirty="0"/>
              <a:t>Lessons learned from projects like Berkeley’s ABC</a:t>
            </a:r>
          </a:p>
          <a:p>
            <a:r>
              <a:rPr lang="en-US" sz="2200" dirty="0"/>
              <a:t>Research enabler for other projects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6B71B-8FAF-554C-B522-7BD472849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43"/>
          <a:stretch/>
        </p:blipFill>
        <p:spPr>
          <a:xfrm>
            <a:off x="619725" y="5817407"/>
            <a:ext cx="1416343" cy="436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CE0402-95F7-374C-9E37-92BBA89E64B9}"/>
              </a:ext>
            </a:extLst>
          </p:cNvPr>
          <p:cNvSpPr txBox="1"/>
          <p:nvPr/>
        </p:nvSpPr>
        <p:spPr>
          <a:xfrm>
            <a:off x="696891" y="5249025"/>
            <a:ext cx="126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/>
              <a:t>LSOracle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96573-E045-154D-81F2-EA19BC7CD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582" y="5655520"/>
            <a:ext cx="838799" cy="8125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8D191-5011-1C4E-9855-1465BBF257B4}"/>
              </a:ext>
            </a:extLst>
          </p:cNvPr>
          <p:cNvSpPr txBox="1"/>
          <p:nvPr/>
        </p:nvSpPr>
        <p:spPr>
          <a:xfrm>
            <a:off x="2133206" y="5223970"/>
            <a:ext cx="99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/>
              <a:t>lgraph</a:t>
            </a:r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CAA7DA-D868-4145-A753-C17363D38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575" y="5871972"/>
            <a:ext cx="2029348" cy="349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3D980C-B351-7E4D-AEFA-9FA4C50558D0}"/>
              </a:ext>
            </a:extLst>
          </p:cNvPr>
          <p:cNvSpPr txBox="1"/>
          <p:nvPr/>
        </p:nvSpPr>
        <p:spPr>
          <a:xfrm>
            <a:off x="3734851" y="5246681"/>
            <a:ext cx="96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fiction</a:t>
            </a:r>
            <a:endParaRPr lang="en-US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80851C-1D75-DF46-9408-896375D31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274" y="5717853"/>
            <a:ext cx="1342907" cy="603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AD56A8-D001-034C-8554-B5B2BB0277E7}"/>
              </a:ext>
            </a:extLst>
          </p:cNvPr>
          <p:cNvSpPr txBox="1"/>
          <p:nvPr/>
        </p:nvSpPr>
        <p:spPr>
          <a:xfrm>
            <a:off x="6585988" y="5255324"/>
            <a:ext cx="46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z3</a:t>
            </a:r>
            <a:endParaRPr lang="en-US" i="1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337BD38-55B2-2246-BBE2-58ACCE1BA9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282" y="5817407"/>
            <a:ext cx="1201927" cy="458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1907FD-430E-A747-89CD-0BD0859FA260}"/>
              </a:ext>
            </a:extLst>
          </p:cNvPr>
          <p:cNvSpPr txBox="1"/>
          <p:nvPr/>
        </p:nvSpPr>
        <p:spPr>
          <a:xfrm>
            <a:off x="5143444" y="5248226"/>
            <a:ext cx="107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Robber</a:t>
            </a:r>
            <a:endParaRPr lang="en-US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28038A-82FC-4C4E-97B9-76DCE9FE9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7117" y="5645288"/>
            <a:ext cx="706573" cy="8160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5CEF19-09B6-E546-AAC0-FA31EA20F8C6}"/>
              </a:ext>
            </a:extLst>
          </p:cNvPr>
          <p:cNvSpPr txBox="1"/>
          <p:nvPr/>
        </p:nvSpPr>
        <p:spPr>
          <a:xfrm>
            <a:off x="7687553" y="5255323"/>
            <a:ext cx="93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QuilC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175623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0FD50-432C-3B43-9A8A-BABB82ACB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363" y="1565382"/>
            <a:ext cx="3631299" cy="4745327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9860401-E44A-C84D-A997-1A2467A6C8BD}"/>
              </a:ext>
            </a:extLst>
          </p:cNvPr>
          <p:cNvSpPr/>
          <p:nvPr/>
        </p:nvSpPr>
        <p:spPr>
          <a:xfrm>
            <a:off x="653364" y="2236573"/>
            <a:ext cx="1842702" cy="259493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24C6149-2938-884B-A284-CE32D09329F5}"/>
              </a:ext>
            </a:extLst>
          </p:cNvPr>
          <p:cNvSpPr/>
          <p:nvPr/>
        </p:nvSpPr>
        <p:spPr>
          <a:xfrm>
            <a:off x="1223320" y="3447535"/>
            <a:ext cx="3061342" cy="33363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41C4C6A-0AE8-1446-9664-1AEEBE5D3658}"/>
              </a:ext>
            </a:extLst>
          </p:cNvPr>
          <p:cNvSpPr/>
          <p:nvPr/>
        </p:nvSpPr>
        <p:spPr>
          <a:xfrm>
            <a:off x="653363" y="4176584"/>
            <a:ext cx="3535577" cy="95147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C56B1-2337-D747-96DD-2E05636A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rewriting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BE6679-27AE-D343-9467-27C2F3DEE977}"/>
              </a:ext>
            </a:extLst>
          </p:cNvPr>
          <p:cNvSpPr txBox="1">
            <a:spLocks/>
          </p:cNvSpPr>
          <p:nvPr/>
        </p:nvSpPr>
        <p:spPr>
          <a:xfrm>
            <a:off x="4547283" y="1652630"/>
            <a:ext cx="45380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sz="2200" dirty="0"/>
              <a:t>Conflict graph</a:t>
            </a:r>
          </a:p>
          <a:p>
            <a:r>
              <a:rPr lang="en-US" sz="2200" dirty="0"/>
              <a:t>Weighted node: poss. replacement (poss. gain)</a:t>
            </a:r>
          </a:p>
          <a:p>
            <a:r>
              <a:rPr lang="en-US" sz="2200" dirty="0"/>
              <a:t>Edge: replacements are in conflict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342D5F-9B24-6A40-8906-808FD1CF1A86}"/>
              </a:ext>
            </a:extLst>
          </p:cNvPr>
          <p:cNvSpPr>
            <a:spLocks noChangeAspect="1"/>
          </p:cNvSpPr>
          <p:nvPr/>
        </p:nvSpPr>
        <p:spPr>
          <a:xfrm>
            <a:off x="4934495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747504D-D238-2543-8A4C-8E1BFFDC5803}"/>
              </a:ext>
            </a:extLst>
          </p:cNvPr>
          <p:cNvSpPr>
            <a:spLocks noChangeAspect="1"/>
          </p:cNvSpPr>
          <p:nvPr/>
        </p:nvSpPr>
        <p:spPr>
          <a:xfrm>
            <a:off x="4934495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4269579-6227-944C-86E5-CE68AB1041A6}"/>
              </a:ext>
            </a:extLst>
          </p:cNvPr>
          <p:cNvSpPr>
            <a:spLocks noChangeAspect="1"/>
          </p:cNvSpPr>
          <p:nvPr/>
        </p:nvSpPr>
        <p:spPr>
          <a:xfrm>
            <a:off x="6055796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20277CA-6B23-A146-973F-52A5AD2D44F1}"/>
              </a:ext>
            </a:extLst>
          </p:cNvPr>
          <p:cNvSpPr>
            <a:spLocks noChangeAspect="1"/>
          </p:cNvSpPr>
          <p:nvPr/>
        </p:nvSpPr>
        <p:spPr>
          <a:xfrm>
            <a:off x="6055796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805F01A-D055-E74B-9F1D-AAFE23026293}"/>
              </a:ext>
            </a:extLst>
          </p:cNvPr>
          <p:cNvSpPr>
            <a:spLocks noChangeAspect="1"/>
          </p:cNvSpPr>
          <p:nvPr/>
        </p:nvSpPr>
        <p:spPr>
          <a:xfrm>
            <a:off x="7177097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2D61637-7A94-DF4F-ADE6-EAF8E6BA1AA8}"/>
              </a:ext>
            </a:extLst>
          </p:cNvPr>
          <p:cNvSpPr>
            <a:spLocks noChangeAspect="1"/>
          </p:cNvSpPr>
          <p:nvPr/>
        </p:nvSpPr>
        <p:spPr>
          <a:xfrm>
            <a:off x="7892671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9992419-EEC9-6C41-AB5A-C05A09B5E023}"/>
              </a:ext>
            </a:extLst>
          </p:cNvPr>
          <p:cNvSpPr>
            <a:spLocks noChangeAspect="1"/>
          </p:cNvSpPr>
          <p:nvPr/>
        </p:nvSpPr>
        <p:spPr>
          <a:xfrm>
            <a:off x="7892671" y="5939406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4A8C70-FAE0-6849-97EF-82CE9A953838}"/>
              </a:ext>
            </a:extLst>
          </p:cNvPr>
          <p:cNvCxnSpPr>
            <a:stCxn id="23" idx="4"/>
            <a:endCxn id="24" idx="0"/>
          </p:cNvCxnSpPr>
          <p:nvPr/>
        </p:nvCxnSpPr>
        <p:spPr>
          <a:xfrm>
            <a:off x="5163095" y="4487222"/>
            <a:ext cx="0" cy="5945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0E1425-3E2C-4044-A093-8A84BC95F024}"/>
              </a:ext>
            </a:extLst>
          </p:cNvPr>
          <p:cNvCxnSpPr>
            <a:cxnSpLocks/>
            <a:stCxn id="26" idx="2"/>
            <a:endCxn id="24" idx="6"/>
          </p:cNvCxnSpPr>
          <p:nvPr/>
        </p:nvCxnSpPr>
        <p:spPr>
          <a:xfrm flipH="1">
            <a:off x="5391695" y="5310373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698580-62DD-D045-9144-374971B14392}"/>
              </a:ext>
            </a:extLst>
          </p:cNvPr>
          <p:cNvCxnSpPr>
            <a:cxnSpLocks/>
            <a:stCxn id="27" idx="2"/>
            <a:endCxn id="23" idx="6"/>
          </p:cNvCxnSpPr>
          <p:nvPr/>
        </p:nvCxnSpPr>
        <p:spPr>
          <a:xfrm flipH="1">
            <a:off x="5391695" y="4258622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8DA9A2C-06D2-EA41-970E-BBCD9859ED11}"/>
              </a:ext>
            </a:extLst>
          </p:cNvPr>
          <p:cNvCxnSpPr>
            <a:cxnSpLocks/>
            <a:stCxn id="26" idx="1"/>
            <a:endCxn id="23" idx="5"/>
          </p:cNvCxnSpPr>
          <p:nvPr/>
        </p:nvCxnSpPr>
        <p:spPr>
          <a:xfrm flipH="1" flipV="1">
            <a:off x="5324740" y="4420267"/>
            <a:ext cx="798011" cy="72846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8FC8D4-D825-B348-BF63-162E25318E2E}"/>
              </a:ext>
            </a:extLst>
          </p:cNvPr>
          <p:cNvCxnSpPr>
            <a:cxnSpLocks/>
            <a:stCxn id="28" idx="2"/>
            <a:endCxn id="27" idx="6"/>
          </p:cNvCxnSpPr>
          <p:nvPr/>
        </p:nvCxnSpPr>
        <p:spPr>
          <a:xfrm flipH="1">
            <a:off x="6512996" y="4258622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F1635F-4CBC-CE4F-8290-31A74CF4CAFD}"/>
              </a:ext>
            </a:extLst>
          </p:cNvPr>
          <p:cNvCxnSpPr>
            <a:cxnSpLocks/>
            <a:stCxn id="30" idx="0"/>
            <a:endCxn id="29" idx="4"/>
          </p:cNvCxnSpPr>
          <p:nvPr/>
        </p:nvCxnSpPr>
        <p:spPr>
          <a:xfrm flipV="1">
            <a:off x="8121271" y="5538973"/>
            <a:ext cx="0" cy="40043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54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  <p:bldP spid="30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56B1-2337-D747-96DD-2E05636A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rewriting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0FD50-432C-3B43-9A8A-BABB82ACB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363" y="1565382"/>
            <a:ext cx="3631299" cy="474532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ABE6679-27AE-D343-9467-27C2F3DEE9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7283" y="1652630"/>
                <a:ext cx="4538024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Font typeface="+mj-lt"/>
                  <a:buAutoNum type="arabicPeriod" startAt="4"/>
                </a:pPr>
                <a:r>
                  <a:rPr lang="en-US" sz="2200" dirty="0"/>
                  <a:t>Heuristically solve max. weighted independent vertex set problem</a:t>
                </a:r>
              </a:p>
              <a:p>
                <a:r>
                  <a:rPr lang="en-US" sz="2200" dirty="0"/>
                  <a:t>Greedy alg.: GWMIN</a:t>
                </a:r>
              </a:p>
              <a:p>
                <a:r>
                  <a:rPr lang="en-US" sz="2200" dirty="0"/>
                  <a:t>Approx. guarantee for finding a solution with weight at least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ABE6679-27AE-D343-9467-27C2F3DEE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283" y="1652630"/>
                <a:ext cx="4538024" cy="4351338"/>
              </a:xfrm>
              <a:prstGeom prst="rect">
                <a:avLst/>
              </a:prstGeom>
              <a:blipFill>
                <a:blip r:embed="rId3"/>
                <a:stretch>
                  <a:fillRect l="-1676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24C76EB-B6BF-1C41-8CCF-27EDCAABBC2F}"/>
              </a:ext>
            </a:extLst>
          </p:cNvPr>
          <p:cNvSpPr/>
          <p:nvPr/>
        </p:nvSpPr>
        <p:spPr>
          <a:xfrm>
            <a:off x="653362" y="5221770"/>
            <a:ext cx="3293330" cy="78219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E61061-539C-474A-9A18-AA1AA0248989}"/>
              </a:ext>
            </a:extLst>
          </p:cNvPr>
          <p:cNvSpPr>
            <a:spLocks noChangeAspect="1"/>
          </p:cNvSpPr>
          <p:nvPr/>
        </p:nvSpPr>
        <p:spPr>
          <a:xfrm>
            <a:off x="4934495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61AD3D-418F-1342-A62E-C8D1D31D9712}"/>
              </a:ext>
            </a:extLst>
          </p:cNvPr>
          <p:cNvSpPr>
            <a:spLocks noChangeAspect="1"/>
          </p:cNvSpPr>
          <p:nvPr/>
        </p:nvSpPr>
        <p:spPr>
          <a:xfrm>
            <a:off x="4934495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CF5298-204D-104F-8A30-D4D31557E1AE}"/>
              </a:ext>
            </a:extLst>
          </p:cNvPr>
          <p:cNvSpPr>
            <a:spLocks noChangeAspect="1"/>
          </p:cNvSpPr>
          <p:nvPr/>
        </p:nvSpPr>
        <p:spPr>
          <a:xfrm>
            <a:off x="6055796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91935F-DDF8-9843-9ADE-FAB937142DC6}"/>
              </a:ext>
            </a:extLst>
          </p:cNvPr>
          <p:cNvSpPr>
            <a:spLocks noChangeAspect="1"/>
          </p:cNvSpPr>
          <p:nvPr/>
        </p:nvSpPr>
        <p:spPr>
          <a:xfrm>
            <a:off x="6055796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D99F24-5DF2-C144-91C0-85CD013670A6}"/>
              </a:ext>
            </a:extLst>
          </p:cNvPr>
          <p:cNvSpPr>
            <a:spLocks noChangeAspect="1"/>
          </p:cNvSpPr>
          <p:nvPr/>
        </p:nvSpPr>
        <p:spPr>
          <a:xfrm>
            <a:off x="7177097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7B0859-2019-C14A-B236-C859527C14DF}"/>
              </a:ext>
            </a:extLst>
          </p:cNvPr>
          <p:cNvSpPr>
            <a:spLocks noChangeAspect="1"/>
          </p:cNvSpPr>
          <p:nvPr/>
        </p:nvSpPr>
        <p:spPr>
          <a:xfrm>
            <a:off x="7892671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3254A8-59B1-B444-BB84-BAD59572EDDE}"/>
              </a:ext>
            </a:extLst>
          </p:cNvPr>
          <p:cNvSpPr>
            <a:spLocks noChangeAspect="1"/>
          </p:cNvSpPr>
          <p:nvPr/>
        </p:nvSpPr>
        <p:spPr>
          <a:xfrm>
            <a:off x="7892671" y="5939406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97E241-485F-624A-88D6-1C4C4CFA2C75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5163095" y="4487222"/>
            <a:ext cx="0" cy="5945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3535A6-3C2A-3A42-8BBC-C0231A810A81}"/>
              </a:ext>
            </a:extLst>
          </p:cNvPr>
          <p:cNvCxnSpPr>
            <a:cxnSpLocks/>
            <a:stCxn id="10" idx="2"/>
            <a:endCxn id="9" idx="6"/>
          </p:cNvCxnSpPr>
          <p:nvPr/>
        </p:nvCxnSpPr>
        <p:spPr>
          <a:xfrm flipH="1">
            <a:off x="5391695" y="5310373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9AB3DD-5012-184B-8580-EC1AB106F7B0}"/>
              </a:ext>
            </a:extLst>
          </p:cNvPr>
          <p:cNvCxnSpPr>
            <a:cxnSpLocks/>
            <a:stCxn id="11" idx="2"/>
            <a:endCxn id="8" idx="6"/>
          </p:cNvCxnSpPr>
          <p:nvPr/>
        </p:nvCxnSpPr>
        <p:spPr>
          <a:xfrm flipH="1">
            <a:off x="5391695" y="4258622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CD5A25-172C-3643-8183-27AB0849E8F5}"/>
              </a:ext>
            </a:extLst>
          </p:cNvPr>
          <p:cNvCxnSpPr>
            <a:cxnSpLocks/>
            <a:stCxn id="10" idx="1"/>
            <a:endCxn id="8" idx="5"/>
          </p:cNvCxnSpPr>
          <p:nvPr/>
        </p:nvCxnSpPr>
        <p:spPr>
          <a:xfrm flipH="1" flipV="1">
            <a:off x="5324740" y="4420267"/>
            <a:ext cx="798011" cy="72846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6D98A7-41C9-AF4C-A10B-8EDCFD21791C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>
            <a:off x="6512996" y="4258622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30C202-A5AD-FE40-9E39-929F3347F76C}"/>
              </a:ext>
            </a:extLst>
          </p:cNvPr>
          <p:cNvCxnSpPr>
            <a:cxnSpLocks/>
            <a:stCxn id="14" idx="0"/>
            <a:endCxn id="13" idx="4"/>
          </p:cNvCxnSpPr>
          <p:nvPr/>
        </p:nvCxnSpPr>
        <p:spPr>
          <a:xfrm flipV="1">
            <a:off x="8121271" y="5538973"/>
            <a:ext cx="0" cy="40043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9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56B1-2337-D747-96DD-2E05636A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rewriting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0FD50-432C-3B43-9A8A-BABB82ACB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363" y="1565382"/>
            <a:ext cx="3631299" cy="474532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ABE6679-27AE-D343-9467-27C2F3DEE9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7283" y="1652630"/>
                <a:ext cx="4538024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Font typeface="+mj-lt"/>
                  <a:buAutoNum type="arabicPeriod" startAt="4"/>
                </a:pPr>
                <a:r>
                  <a:rPr lang="en-US" sz="2200" dirty="0"/>
                  <a:t>Heuristically solve max. weighted independent vertex set problem</a:t>
                </a:r>
              </a:p>
              <a:p>
                <a:r>
                  <a:rPr lang="en-US" sz="2200" dirty="0"/>
                  <a:t>Greedy alg.: GWMIN</a:t>
                </a:r>
              </a:p>
              <a:p>
                <a:r>
                  <a:rPr lang="en-US" sz="2200" dirty="0"/>
                  <a:t>Approx. guarantee for finding a solution with weight at least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ABE6679-27AE-D343-9467-27C2F3DEE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283" y="1652630"/>
                <a:ext cx="4538024" cy="4351338"/>
              </a:xfrm>
              <a:prstGeom prst="rect">
                <a:avLst/>
              </a:prstGeom>
              <a:blipFill>
                <a:blip r:embed="rId3"/>
                <a:stretch>
                  <a:fillRect l="-1676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24C76EB-B6BF-1C41-8CCF-27EDCAABBC2F}"/>
              </a:ext>
            </a:extLst>
          </p:cNvPr>
          <p:cNvSpPr/>
          <p:nvPr/>
        </p:nvSpPr>
        <p:spPr>
          <a:xfrm>
            <a:off x="653362" y="5221770"/>
            <a:ext cx="3293330" cy="78219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E61061-539C-474A-9A18-AA1AA0248989}"/>
              </a:ext>
            </a:extLst>
          </p:cNvPr>
          <p:cNvSpPr>
            <a:spLocks noChangeAspect="1"/>
          </p:cNvSpPr>
          <p:nvPr/>
        </p:nvSpPr>
        <p:spPr>
          <a:xfrm>
            <a:off x="4934495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61AD3D-418F-1342-A62E-C8D1D31D9712}"/>
              </a:ext>
            </a:extLst>
          </p:cNvPr>
          <p:cNvSpPr>
            <a:spLocks noChangeAspect="1"/>
          </p:cNvSpPr>
          <p:nvPr/>
        </p:nvSpPr>
        <p:spPr>
          <a:xfrm>
            <a:off x="4934495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CF5298-204D-104F-8A30-D4D31557E1AE}"/>
              </a:ext>
            </a:extLst>
          </p:cNvPr>
          <p:cNvSpPr>
            <a:spLocks noChangeAspect="1"/>
          </p:cNvSpPr>
          <p:nvPr/>
        </p:nvSpPr>
        <p:spPr>
          <a:xfrm>
            <a:off x="6055796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91935F-DDF8-9843-9ADE-FAB937142DC6}"/>
              </a:ext>
            </a:extLst>
          </p:cNvPr>
          <p:cNvSpPr>
            <a:spLocks noChangeAspect="1"/>
          </p:cNvSpPr>
          <p:nvPr/>
        </p:nvSpPr>
        <p:spPr>
          <a:xfrm>
            <a:off x="6055796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D99F24-5DF2-C144-91C0-85CD013670A6}"/>
              </a:ext>
            </a:extLst>
          </p:cNvPr>
          <p:cNvSpPr>
            <a:spLocks noChangeAspect="1"/>
          </p:cNvSpPr>
          <p:nvPr/>
        </p:nvSpPr>
        <p:spPr>
          <a:xfrm>
            <a:off x="7177097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7B0859-2019-C14A-B236-C859527C14DF}"/>
              </a:ext>
            </a:extLst>
          </p:cNvPr>
          <p:cNvSpPr>
            <a:spLocks noChangeAspect="1"/>
          </p:cNvSpPr>
          <p:nvPr/>
        </p:nvSpPr>
        <p:spPr>
          <a:xfrm>
            <a:off x="7892671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3254A8-59B1-B444-BB84-BAD59572EDDE}"/>
              </a:ext>
            </a:extLst>
          </p:cNvPr>
          <p:cNvSpPr>
            <a:spLocks noChangeAspect="1"/>
          </p:cNvSpPr>
          <p:nvPr/>
        </p:nvSpPr>
        <p:spPr>
          <a:xfrm>
            <a:off x="7892671" y="5939406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97E241-485F-624A-88D6-1C4C4CFA2C75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5163095" y="4487222"/>
            <a:ext cx="0" cy="5945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3535A6-3C2A-3A42-8BBC-C0231A810A81}"/>
              </a:ext>
            </a:extLst>
          </p:cNvPr>
          <p:cNvCxnSpPr>
            <a:cxnSpLocks/>
            <a:stCxn id="10" idx="2"/>
            <a:endCxn id="9" idx="6"/>
          </p:cNvCxnSpPr>
          <p:nvPr/>
        </p:nvCxnSpPr>
        <p:spPr>
          <a:xfrm flipH="1">
            <a:off x="5391695" y="5310373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9AB3DD-5012-184B-8580-EC1AB106F7B0}"/>
              </a:ext>
            </a:extLst>
          </p:cNvPr>
          <p:cNvCxnSpPr>
            <a:cxnSpLocks/>
            <a:stCxn id="11" idx="2"/>
            <a:endCxn id="8" idx="6"/>
          </p:cNvCxnSpPr>
          <p:nvPr/>
        </p:nvCxnSpPr>
        <p:spPr>
          <a:xfrm flipH="1">
            <a:off x="5391695" y="4258622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CD5A25-172C-3643-8183-27AB0849E8F5}"/>
              </a:ext>
            </a:extLst>
          </p:cNvPr>
          <p:cNvCxnSpPr>
            <a:cxnSpLocks/>
            <a:stCxn id="10" idx="1"/>
            <a:endCxn id="8" idx="5"/>
          </p:cNvCxnSpPr>
          <p:nvPr/>
        </p:nvCxnSpPr>
        <p:spPr>
          <a:xfrm flipH="1" flipV="1">
            <a:off x="5324740" y="4420267"/>
            <a:ext cx="798011" cy="72846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6D98A7-41C9-AF4C-A10B-8EDCFD21791C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>
            <a:off x="6512996" y="4258622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30C202-A5AD-FE40-9E39-929F3347F76C}"/>
              </a:ext>
            </a:extLst>
          </p:cNvPr>
          <p:cNvCxnSpPr>
            <a:cxnSpLocks/>
            <a:stCxn id="14" idx="0"/>
            <a:endCxn id="13" idx="4"/>
          </p:cNvCxnSpPr>
          <p:nvPr/>
        </p:nvCxnSpPr>
        <p:spPr>
          <a:xfrm flipV="1">
            <a:off x="8121271" y="5538973"/>
            <a:ext cx="0" cy="40043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8B48B9B-CE3B-A148-BC3D-886083624FD1}"/>
              </a:ext>
            </a:extLst>
          </p:cNvPr>
          <p:cNvSpPr/>
          <p:nvPr/>
        </p:nvSpPr>
        <p:spPr>
          <a:xfrm>
            <a:off x="5548414" y="3445997"/>
            <a:ext cx="277509" cy="33774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869DF0-6550-EC45-ADFD-F640B9A6900D}"/>
              </a:ext>
            </a:extLst>
          </p:cNvPr>
          <p:cNvSpPr txBox="1"/>
          <p:nvPr/>
        </p:nvSpPr>
        <p:spPr>
          <a:xfrm>
            <a:off x="6221018" y="3624394"/>
            <a:ext cx="1179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Degree of 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BB32B0-D14A-F84F-8CB4-D7F99E013109}"/>
              </a:ext>
            </a:extLst>
          </p:cNvPr>
          <p:cNvCxnSpPr>
            <a:endCxn id="22" idx="1"/>
          </p:cNvCxnSpPr>
          <p:nvPr/>
        </p:nvCxnSpPr>
        <p:spPr>
          <a:xfrm>
            <a:off x="5825923" y="3591440"/>
            <a:ext cx="395095" cy="202231"/>
          </a:xfrm>
          <a:prstGeom prst="line">
            <a:avLst/>
          </a:prstGeom>
          <a:ln w="38100">
            <a:solidFill>
              <a:srgbClr val="00B0F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3FCAD09-EF5D-0840-9EE8-993C77F854CD}"/>
              </a:ext>
            </a:extLst>
          </p:cNvPr>
          <p:cNvSpPr/>
          <p:nvPr/>
        </p:nvSpPr>
        <p:spPr>
          <a:xfrm>
            <a:off x="4808239" y="3435471"/>
            <a:ext cx="677046" cy="35348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918E7A-A2B9-2644-9041-5E1568AA2979}"/>
              </a:ext>
            </a:extLst>
          </p:cNvPr>
          <p:cNvSpPr txBox="1"/>
          <p:nvPr/>
        </p:nvSpPr>
        <p:spPr>
          <a:xfrm>
            <a:off x="3533653" y="3742955"/>
            <a:ext cx="1408697" cy="59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Weight of exact solution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B1DCCC-9BA8-4044-9012-7B8D05F78EE3}"/>
              </a:ext>
            </a:extLst>
          </p:cNvPr>
          <p:cNvCxnSpPr>
            <a:cxnSpLocks/>
          </p:cNvCxnSpPr>
          <p:nvPr/>
        </p:nvCxnSpPr>
        <p:spPr>
          <a:xfrm flipH="1">
            <a:off x="4706112" y="3777604"/>
            <a:ext cx="258281" cy="216122"/>
          </a:xfrm>
          <a:prstGeom prst="line">
            <a:avLst/>
          </a:prstGeom>
          <a:ln w="38100">
            <a:solidFill>
              <a:srgbClr val="00B0F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8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56B1-2337-D747-96DD-2E05636A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rewriting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0FD50-432C-3B43-9A8A-BABB82ACB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363" y="1565382"/>
            <a:ext cx="3631299" cy="474532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ABE6679-27AE-D343-9467-27C2F3DEE9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7283" y="1652630"/>
                <a:ext cx="4538024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Font typeface="+mj-lt"/>
                  <a:buAutoNum type="arabicPeriod" startAt="4"/>
                </a:pPr>
                <a:r>
                  <a:rPr lang="en-US" sz="2200" dirty="0"/>
                  <a:t>Heuristically solve max. weighted independent vertex set problem</a:t>
                </a:r>
              </a:p>
              <a:p>
                <a:r>
                  <a:rPr lang="en-US" sz="2200" dirty="0"/>
                  <a:t>Greedy alg.: GWMIN</a:t>
                </a:r>
              </a:p>
              <a:p>
                <a:r>
                  <a:rPr lang="en-US" sz="2200" dirty="0"/>
                  <a:t>Approx. guarantee for finding a solution with weight at least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ABE6679-27AE-D343-9467-27C2F3DEE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283" y="1652630"/>
                <a:ext cx="4538024" cy="4351338"/>
              </a:xfrm>
              <a:prstGeom prst="rect">
                <a:avLst/>
              </a:prstGeom>
              <a:blipFill>
                <a:blip r:embed="rId3"/>
                <a:stretch>
                  <a:fillRect l="-1676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24C76EB-B6BF-1C41-8CCF-27EDCAABBC2F}"/>
              </a:ext>
            </a:extLst>
          </p:cNvPr>
          <p:cNvSpPr/>
          <p:nvPr/>
        </p:nvSpPr>
        <p:spPr>
          <a:xfrm>
            <a:off x="653362" y="5221770"/>
            <a:ext cx="3293330" cy="78219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E61061-539C-474A-9A18-AA1AA0248989}"/>
              </a:ext>
            </a:extLst>
          </p:cNvPr>
          <p:cNvSpPr>
            <a:spLocks noChangeAspect="1"/>
          </p:cNvSpPr>
          <p:nvPr/>
        </p:nvSpPr>
        <p:spPr>
          <a:xfrm>
            <a:off x="4934495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61AD3D-418F-1342-A62E-C8D1D31D9712}"/>
              </a:ext>
            </a:extLst>
          </p:cNvPr>
          <p:cNvSpPr>
            <a:spLocks noChangeAspect="1"/>
          </p:cNvSpPr>
          <p:nvPr/>
        </p:nvSpPr>
        <p:spPr>
          <a:xfrm>
            <a:off x="4934495" y="5081773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CF5298-204D-104F-8A30-D4D31557E1AE}"/>
              </a:ext>
            </a:extLst>
          </p:cNvPr>
          <p:cNvSpPr>
            <a:spLocks noChangeAspect="1"/>
          </p:cNvSpPr>
          <p:nvPr/>
        </p:nvSpPr>
        <p:spPr>
          <a:xfrm>
            <a:off x="6055796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91935F-DDF8-9843-9ADE-FAB937142DC6}"/>
              </a:ext>
            </a:extLst>
          </p:cNvPr>
          <p:cNvSpPr>
            <a:spLocks noChangeAspect="1"/>
          </p:cNvSpPr>
          <p:nvPr/>
        </p:nvSpPr>
        <p:spPr>
          <a:xfrm>
            <a:off x="6055796" y="4030022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D99F24-5DF2-C144-91C0-85CD013670A6}"/>
              </a:ext>
            </a:extLst>
          </p:cNvPr>
          <p:cNvSpPr>
            <a:spLocks noChangeAspect="1"/>
          </p:cNvSpPr>
          <p:nvPr/>
        </p:nvSpPr>
        <p:spPr>
          <a:xfrm>
            <a:off x="7177097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7B0859-2019-C14A-B236-C859527C14DF}"/>
              </a:ext>
            </a:extLst>
          </p:cNvPr>
          <p:cNvSpPr>
            <a:spLocks noChangeAspect="1"/>
          </p:cNvSpPr>
          <p:nvPr/>
        </p:nvSpPr>
        <p:spPr>
          <a:xfrm>
            <a:off x="7892671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3254A8-59B1-B444-BB84-BAD59572EDDE}"/>
              </a:ext>
            </a:extLst>
          </p:cNvPr>
          <p:cNvSpPr>
            <a:spLocks noChangeAspect="1"/>
          </p:cNvSpPr>
          <p:nvPr/>
        </p:nvSpPr>
        <p:spPr>
          <a:xfrm>
            <a:off x="7892671" y="5939406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97E241-485F-624A-88D6-1C4C4CFA2C75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5163095" y="4487222"/>
            <a:ext cx="0" cy="5945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3535A6-3C2A-3A42-8BBC-C0231A810A81}"/>
              </a:ext>
            </a:extLst>
          </p:cNvPr>
          <p:cNvCxnSpPr>
            <a:cxnSpLocks/>
            <a:stCxn id="10" idx="2"/>
            <a:endCxn id="9" idx="6"/>
          </p:cNvCxnSpPr>
          <p:nvPr/>
        </p:nvCxnSpPr>
        <p:spPr>
          <a:xfrm flipH="1">
            <a:off x="5391695" y="5310373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9AB3DD-5012-184B-8580-EC1AB106F7B0}"/>
              </a:ext>
            </a:extLst>
          </p:cNvPr>
          <p:cNvCxnSpPr>
            <a:cxnSpLocks/>
            <a:stCxn id="11" idx="2"/>
            <a:endCxn id="8" idx="6"/>
          </p:cNvCxnSpPr>
          <p:nvPr/>
        </p:nvCxnSpPr>
        <p:spPr>
          <a:xfrm flipH="1">
            <a:off x="5391695" y="4258622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CD5A25-172C-3643-8183-27AB0849E8F5}"/>
              </a:ext>
            </a:extLst>
          </p:cNvPr>
          <p:cNvCxnSpPr>
            <a:cxnSpLocks/>
            <a:stCxn id="10" idx="1"/>
            <a:endCxn id="8" idx="5"/>
          </p:cNvCxnSpPr>
          <p:nvPr/>
        </p:nvCxnSpPr>
        <p:spPr>
          <a:xfrm flipH="1" flipV="1">
            <a:off x="5324740" y="4420267"/>
            <a:ext cx="798011" cy="72846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6D98A7-41C9-AF4C-A10B-8EDCFD21791C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>
            <a:off x="6512996" y="4258622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30C202-A5AD-FE40-9E39-929F3347F76C}"/>
              </a:ext>
            </a:extLst>
          </p:cNvPr>
          <p:cNvCxnSpPr>
            <a:cxnSpLocks/>
            <a:stCxn id="14" idx="0"/>
            <a:endCxn id="13" idx="4"/>
          </p:cNvCxnSpPr>
          <p:nvPr/>
        </p:nvCxnSpPr>
        <p:spPr>
          <a:xfrm flipV="1">
            <a:off x="8121271" y="5538973"/>
            <a:ext cx="0" cy="40043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7EF179A-4328-7C4E-B899-AB190760E687}"/>
              </a:ext>
            </a:extLst>
          </p:cNvPr>
          <p:cNvSpPr txBox="1"/>
          <p:nvPr/>
        </p:nvSpPr>
        <p:spPr>
          <a:xfrm>
            <a:off x="4966600" y="5948858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+ 5 + 3 = 12</a:t>
            </a:r>
          </a:p>
        </p:txBody>
      </p:sp>
    </p:spTree>
    <p:extLst>
      <p:ext uri="{BB962C8B-B14F-4D97-AF65-F5344CB8AC3E}">
        <p14:creationId xmlns:p14="http://schemas.microsoft.com/office/powerpoint/2010/main" val="89406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56B1-2337-D747-96DD-2E05636A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rewriting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0FD50-432C-3B43-9A8A-BABB82ACB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363" y="1565382"/>
            <a:ext cx="3631299" cy="4745327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BE6679-27AE-D343-9467-27C2F3DEE977}"/>
              </a:ext>
            </a:extLst>
          </p:cNvPr>
          <p:cNvSpPr txBox="1">
            <a:spLocks/>
          </p:cNvSpPr>
          <p:nvPr/>
        </p:nvSpPr>
        <p:spPr>
          <a:xfrm>
            <a:off x="4547283" y="1652630"/>
            <a:ext cx="45380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r>
              <a:rPr lang="en-US" sz="2200" dirty="0"/>
              <a:t>Heuristically solve max. weighted independent vertex set problem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sz="2200" dirty="0"/>
              <a:t>Merge selected subnetworks from (4) into the network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24C76EB-B6BF-1C41-8CCF-27EDCAABBC2F}"/>
              </a:ext>
            </a:extLst>
          </p:cNvPr>
          <p:cNvSpPr/>
          <p:nvPr/>
        </p:nvSpPr>
        <p:spPr>
          <a:xfrm>
            <a:off x="653362" y="5221770"/>
            <a:ext cx="3293330" cy="78219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E61061-539C-474A-9A18-AA1AA0248989}"/>
              </a:ext>
            </a:extLst>
          </p:cNvPr>
          <p:cNvSpPr>
            <a:spLocks noChangeAspect="1"/>
          </p:cNvSpPr>
          <p:nvPr/>
        </p:nvSpPr>
        <p:spPr>
          <a:xfrm>
            <a:off x="4934495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61AD3D-418F-1342-A62E-C8D1D31D9712}"/>
              </a:ext>
            </a:extLst>
          </p:cNvPr>
          <p:cNvSpPr>
            <a:spLocks noChangeAspect="1"/>
          </p:cNvSpPr>
          <p:nvPr/>
        </p:nvSpPr>
        <p:spPr>
          <a:xfrm>
            <a:off x="4934495" y="5081773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CF5298-204D-104F-8A30-D4D31557E1AE}"/>
              </a:ext>
            </a:extLst>
          </p:cNvPr>
          <p:cNvSpPr>
            <a:spLocks noChangeAspect="1"/>
          </p:cNvSpPr>
          <p:nvPr/>
        </p:nvSpPr>
        <p:spPr>
          <a:xfrm>
            <a:off x="6055796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91935F-DDF8-9843-9ADE-FAB937142DC6}"/>
              </a:ext>
            </a:extLst>
          </p:cNvPr>
          <p:cNvSpPr>
            <a:spLocks noChangeAspect="1"/>
          </p:cNvSpPr>
          <p:nvPr/>
        </p:nvSpPr>
        <p:spPr>
          <a:xfrm>
            <a:off x="6055796" y="4030022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D99F24-5DF2-C144-91C0-85CD013670A6}"/>
              </a:ext>
            </a:extLst>
          </p:cNvPr>
          <p:cNvSpPr>
            <a:spLocks noChangeAspect="1"/>
          </p:cNvSpPr>
          <p:nvPr/>
        </p:nvSpPr>
        <p:spPr>
          <a:xfrm>
            <a:off x="7177097" y="4030022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7B0859-2019-C14A-B236-C859527C14DF}"/>
              </a:ext>
            </a:extLst>
          </p:cNvPr>
          <p:cNvSpPr>
            <a:spLocks noChangeAspect="1"/>
          </p:cNvSpPr>
          <p:nvPr/>
        </p:nvSpPr>
        <p:spPr>
          <a:xfrm>
            <a:off x="7892671" y="5081773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3254A8-59B1-B444-BB84-BAD59572EDDE}"/>
              </a:ext>
            </a:extLst>
          </p:cNvPr>
          <p:cNvSpPr>
            <a:spLocks noChangeAspect="1"/>
          </p:cNvSpPr>
          <p:nvPr/>
        </p:nvSpPr>
        <p:spPr>
          <a:xfrm>
            <a:off x="7892671" y="5939406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97E241-485F-624A-88D6-1C4C4CFA2C75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5163095" y="4487222"/>
            <a:ext cx="0" cy="5945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3535A6-3C2A-3A42-8BBC-C0231A810A81}"/>
              </a:ext>
            </a:extLst>
          </p:cNvPr>
          <p:cNvCxnSpPr>
            <a:cxnSpLocks/>
            <a:stCxn id="10" idx="2"/>
            <a:endCxn id="9" idx="6"/>
          </p:cNvCxnSpPr>
          <p:nvPr/>
        </p:nvCxnSpPr>
        <p:spPr>
          <a:xfrm flipH="1">
            <a:off x="5391695" y="5310373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9AB3DD-5012-184B-8580-EC1AB106F7B0}"/>
              </a:ext>
            </a:extLst>
          </p:cNvPr>
          <p:cNvCxnSpPr>
            <a:cxnSpLocks/>
            <a:stCxn id="11" idx="2"/>
            <a:endCxn id="8" idx="6"/>
          </p:cNvCxnSpPr>
          <p:nvPr/>
        </p:nvCxnSpPr>
        <p:spPr>
          <a:xfrm flipH="1">
            <a:off x="5391695" y="4258622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CD5A25-172C-3643-8183-27AB0849E8F5}"/>
              </a:ext>
            </a:extLst>
          </p:cNvPr>
          <p:cNvCxnSpPr>
            <a:cxnSpLocks/>
            <a:stCxn id="10" idx="1"/>
            <a:endCxn id="8" idx="5"/>
          </p:cNvCxnSpPr>
          <p:nvPr/>
        </p:nvCxnSpPr>
        <p:spPr>
          <a:xfrm flipH="1" flipV="1">
            <a:off x="5324740" y="4420267"/>
            <a:ext cx="798011" cy="72846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6D98A7-41C9-AF4C-A10B-8EDCFD21791C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>
            <a:off x="6512996" y="4258622"/>
            <a:ext cx="66410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30C202-A5AD-FE40-9E39-929F3347F76C}"/>
              </a:ext>
            </a:extLst>
          </p:cNvPr>
          <p:cNvCxnSpPr>
            <a:cxnSpLocks/>
            <a:stCxn id="14" idx="0"/>
            <a:endCxn id="13" idx="4"/>
          </p:cNvCxnSpPr>
          <p:nvPr/>
        </p:nvCxnSpPr>
        <p:spPr>
          <a:xfrm flipV="1">
            <a:off x="8121271" y="5538973"/>
            <a:ext cx="0" cy="40043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16229CD-493A-1E42-8895-E010543D3922}"/>
              </a:ext>
            </a:extLst>
          </p:cNvPr>
          <p:cNvSpPr txBox="1"/>
          <p:nvPr/>
        </p:nvSpPr>
        <p:spPr>
          <a:xfrm>
            <a:off x="4966600" y="5948858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+ 5 + 3 = 12</a:t>
            </a:r>
          </a:p>
        </p:txBody>
      </p:sp>
    </p:spTree>
    <p:extLst>
      <p:ext uri="{BB962C8B-B14F-4D97-AF65-F5344CB8AC3E}">
        <p14:creationId xmlns:p14="http://schemas.microsoft.com/office/powerpoint/2010/main" val="348391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2D752-7347-A04B-9D42-41DECE38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F480DDC-C58E-1841-B2E1-A715BA2D0754}"/>
              </a:ext>
            </a:extLst>
          </p:cNvPr>
          <p:cNvGraphicFramePr/>
          <p:nvPr>
            <p:extLst/>
          </p:nvPr>
        </p:nvGraphicFramePr>
        <p:xfrm>
          <a:off x="628650" y="3735398"/>
          <a:ext cx="3819782" cy="231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204AF7A-E34C-7B4A-9601-6242C34FAE2D}"/>
              </a:ext>
            </a:extLst>
          </p:cNvPr>
          <p:cNvGraphicFramePr/>
          <p:nvPr>
            <p:extLst/>
          </p:nvPr>
        </p:nvGraphicFramePr>
        <p:xfrm>
          <a:off x="4494731" y="3735397"/>
          <a:ext cx="3819782" cy="231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88FF0E1-10A1-E548-A037-4CD0F34F18D8}"/>
              </a:ext>
            </a:extLst>
          </p:cNvPr>
          <p:cNvSpPr txBox="1"/>
          <p:nvPr/>
        </p:nvSpPr>
        <p:spPr>
          <a:xfrm>
            <a:off x="1714821" y="3445862"/>
            <a:ext cx="164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3-LUT networks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D34B2C-7C2E-3D4B-814D-48C1F7B901E5}"/>
              </a:ext>
            </a:extLst>
          </p:cNvPr>
          <p:cNvSpPr txBox="1"/>
          <p:nvPr/>
        </p:nvSpPr>
        <p:spPr>
          <a:xfrm>
            <a:off x="5580903" y="3445862"/>
            <a:ext cx="164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4-LUT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DC6DE4BF-36C8-4B45-AEFE-C8A34DDE11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1275921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Resynthesis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-LUT networks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∈{3,4}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ISCAS benchmarks &amp; arithmetic EPFL benchmarks</a:t>
                </a:r>
              </a:p>
              <a:p>
                <a:r>
                  <a:rPr lang="en-US" dirty="0"/>
                  <a:t>Average size improvement: 5.58% / 4.04%</a:t>
                </a:r>
              </a:p>
              <a:p>
                <a:r>
                  <a:rPr lang="en-US" dirty="0"/>
                  <a:t>Max. size improvement: 40.19% / 12.60%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DC6DE4BF-36C8-4B45-AEFE-C8A34DDE11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1275921"/>
              </a:xfrm>
              <a:blipFill>
                <a:blip r:embed="rId4"/>
                <a:stretch>
                  <a:fillRect l="-643" t="-1000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2787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63ECF-09C1-5C45-950D-2103F3CA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D07F6-8BF6-4640-96D4-68315064C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New algorithm for Boolean networks: cut rewriting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Simple data structure: </a:t>
            </a:r>
            <a:r>
              <a:rPr lang="en-US" sz="2400" i="1" dirty="0"/>
              <a:t>DAG-awareness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Peephole optimization: </a:t>
            </a:r>
            <a:r>
              <a:rPr lang="en-US" sz="2400" i="1" dirty="0"/>
              <a:t>cut enumeration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No database: </a:t>
            </a:r>
            <a:r>
              <a:rPr lang="en-US" sz="2400" i="1" dirty="0"/>
              <a:t>on-the-fly </a:t>
            </a:r>
            <a:r>
              <a:rPr lang="en-US" sz="2400" dirty="0"/>
              <a:t>computation using </a:t>
            </a:r>
            <a:r>
              <a:rPr lang="en-US" sz="2400" i="1" dirty="0"/>
              <a:t>exact synthesis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Experimental results for size improv. after LUT mapping using ISCAS and EPFL combinational benchmarks</a:t>
            </a:r>
          </a:p>
          <a:p>
            <a:endParaRPr lang="en-US" dirty="0"/>
          </a:p>
          <a:p>
            <a:r>
              <a:rPr lang="en-US" sz="2400" dirty="0"/>
              <a:t>Open source implementation </a:t>
            </a:r>
          </a:p>
          <a:p>
            <a:pPr marL="0" indent="0">
              <a:buNone/>
            </a:pPr>
            <a:r>
              <a:rPr lang="en-US" sz="2400" u="sng" dirty="0">
                <a:solidFill>
                  <a:srgbClr val="0070C0"/>
                </a:solidFill>
                <a:hlinkClick r:id="rId2"/>
              </a:rPr>
              <a:t>https://</a:t>
            </a:r>
            <a:r>
              <a:rPr lang="en-US" sz="2400" u="sng" dirty="0" err="1">
                <a:solidFill>
                  <a:srgbClr val="0070C0"/>
                </a:solidFill>
                <a:hlinkClick r:id="rId2"/>
              </a:rPr>
              <a:t>github.com</a:t>
            </a:r>
            <a:r>
              <a:rPr lang="en-US" sz="2400" u="sng" dirty="0">
                <a:solidFill>
                  <a:srgbClr val="0070C0"/>
                </a:solidFill>
                <a:hlinkClick r:id="rId2"/>
              </a:rPr>
              <a:t>/</a:t>
            </a:r>
            <a:r>
              <a:rPr lang="en-US" sz="2400" u="sng" dirty="0" err="1">
                <a:solidFill>
                  <a:srgbClr val="0070C0"/>
                </a:solidFill>
                <a:hlinkClick r:id="rId2"/>
              </a:rPr>
              <a:t>lsils</a:t>
            </a:r>
            <a:r>
              <a:rPr lang="en-US" sz="2400" u="sng" dirty="0">
                <a:solidFill>
                  <a:srgbClr val="0070C0"/>
                </a:solidFill>
                <a:hlinkClick r:id="rId2"/>
              </a:rPr>
              <a:t>/</a:t>
            </a:r>
            <a:r>
              <a:rPr lang="en-US" sz="2400" u="sng" dirty="0" err="1">
                <a:solidFill>
                  <a:srgbClr val="0070C0"/>
                </a:solidFill>
                <a:hlinkClick r:id="rId2"/>
              </a:rPr>
              <a:t>lstools</a:t>
            </a:r>
            <a:r>
              <a:rPr lang="en-US" sz="2400" u="sng" dirty="0">
                <a:solidFill>
                  <a:srgbClr val="0070C0"/>
                </a:solidFill>
                <a:hlinkClick r:id="rId2"/>
              </a:rPr>
              <a:t>-showcase</a:t>
            </a:r>
            <a:endParaRPr lang="en-US" sz="2400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6A738CBD-543E-4047-9C67-A588352B4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8747" y="4728945"/>
            <a:ext cx="1028700" cy="11811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FE6D97C-5CC6-824C-B611-5AC8CD556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02046" y="5130799"/>
            <a:ext cx="10287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30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E98B5-9750-0342-8652-DC23F9FDA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D36AD-14BD-DC4A-BFEB-069F09227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EPFL logic synthesis libraries: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 err="1"/>
              <a:t>alice</a:t>
            </a:r>
            <a:r>
              <a:rPr lang="en-US" dirty="0"/>
              <a:t>, </a:t>
            </a:r>
            <a:r>
              <a:rPr lang="en-US" i="1" dirty="0" err="1"/>
              <a:t>lorina</a:t>
            </a:r>
            <a:r>
              <a:rPr lang="en-US" dirty="0"/>
              <a:t>, </a:t>
            </a:r>
            <a:r>
              <a:rPr lang="en-US" i="1" dirty="0"/>
              <a:t>kitty</a:t>
            </a:r>
            <a:r>
              <a:rPr lang="en-US" dirty="0"/>
              <a:t>, </a:t>
            </a:r>
            <a:r>
              <a:rPr lang="en-US" i="1" dirty="0" err="1"/>
              <a:t>mockturtle</a:t>
            </a:r>
            <a:r>
              <a:rPr lang="en-US" dirty="0"/>
              <a:t>, </a:t>
            </a:r>
            <a:r>
              <a:rPr lang="en-US" i="1" dirty="0" err="1"/>
              <a:t>percy</a:t>
            </a:r>
            <a:endParaRPr lang="en-US" i="1" dirty="0"/>
          </a:p>
          <a:p>
            <a:r>
              <a:rPr lang="en-US" dirty="0"/>
              <a:t>Open source infrastructure for logic synthesis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Integration with Verilog RTL synthesis (</a:t>
            </a:r>
            <a:r>
              <a:rPr lang="en-US" dirty="0" err="1"/>
              <a:t>Yosys</a:t>
            </a:r>
            <a:r>
              <a:rPr lang="en-US" dirty="0"/>
              <a:t>)</a:t>
            </a:r>
          </a:p>
          <a:p>
            <a:r>
              <a:rPr lang="en-US" dirty="0"/>
              <a:t>Ecosystem for logic </a:t>
            </a:r>
            <a:r>
              <a:rPr lang="en-US"/>
              <a:t>synthesis problems</a:t>
            </a:r>
            <a:endParaRPr lang="en-US" dirty="0"/>
          </a:p>
          <a:p>
            <a:r>
              <a:rPr lang="en-US" dirty="0"/>
              <a:t>Sustainability through community building</a:t>
            </a:r>
          </a:p>
        </p:txBody>
      </p:sp>
    </p:spTree>
    <p:extLst>
      <p:ext uri="{BB962C8B-B14F-4D97-AF65-F5344CB8AC3E}">
        <p14:creationId xmlns:p14="http://schemas.microsoft.com/office/powerpoint/2010/main" val="29440098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05A5-028B-3C4E-BDD6-9477230EB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387" y="1389414"/>
            <a:ext cx="8395855" cy="1170522"/>
          </a:xfrm>
        </p:spPr>
        <p:txBody>
          <a:bodyPr>
            <a:noAutofit/>
          </a:bodyPr>
          <a:lstStyle/>
          <a:p>
            <a:r>
              <a:rPr lang="en-US" sz="3200" b="1" dirty="0"/>
              <a:t>EPFL Logic Synthesis Libraries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162023-AD40-3441-90C2-FC2495CDC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25150"/>
            <a:ext cx="7772400" cy="3046672"/>
          </a:xfrm>
        </p:spPr>
        <p:txBody>
          <a:bodyPr>
            <a:normAutofit/>
          </a:bodyPr>
          <a:lstStyle/>
          <a:p>
            <a:r>
              <a:rPr lang="en-US" sz="2000" dirty="0"/>
              <a:t>Heinz </a:t>
            </a:r>
            <a:r>
              <a:rPr lang="en-US" sz="2000" dirty="0" err="1"/>
              <a:t>Riener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heinz.riener@epfl.ch</a:t>
            </a:r>
            <a:endParaRPr lang="en-US" sz="2000" dirty="0"/>
          </a:p>
          <a:p>
            <a:r>
              <a:rPr lang="en-US" sz="2000" baseline="30000" dirty="0"/>
              <a:t>1</a:t>
            </a:r>
            <a:r>
              <a:rPr lang="en-US" sz="2000" dirty="0"/>
              <a:t>EPFL, Lausanne, Switzerland</a:t>
            </a:r>
          </a:p>
          <a:p>
            <a:endParaRPr lang="en-US" sz="2000" dirty="0"/>
          </a:p>
          <a:p>
            <a:r>
              <a:rPr lang="en-US" sz="2000" dirty="0"/>
              <a:t>Logic Synthesis Software School (LSSS), 2019</a:t>
            </a:r>
          </a:p>
          <a:p>
            <a:r>
              <a:rPr lang="en-US" sz="2000" dirty="0"/>
              <a:t>Lausanne, Switzerland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6CA2D1-FECB-1644-9697-BC6B5F758FEE}"/>
              </a:ext>
            </a:extLst>
          </p:cNvPr>
          <p:cNvSpPr txBox="1"/>
          <p:nvPr/>
        </p:nvSpPr>
        <p:spPr>
          <a:xfrm>
            <a:off x="5079939" y="6122945"/>
            <a:ext cx="406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https://github.com/lsils/lstools-showcase</a:t>
            </a:r>
            <a:endParaRPr lang="en-US" dirty="0"/>
          </a:p>
          <a:p>
            <a:r>
              <a:rPr lang="en-US" dirty="0"/>
              <a:t>★ Star and fork us on GitHub!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A5D91-CB13-7748-9A3B-42F8C2D91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58" y="4094328"/>
            <a:ext cx="2667077" cy="19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09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A6D1D-2FA2-C741-81FF-3661253F2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Dissemination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4E878-9150-E848-9D4E-7EA6F38FD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2665"/>
            <a:ext cx="8307006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Upcoming events:</a:t>
            </a:r>
          </a:p>
          <a:p>
            <a:r>
              <a:rPr lang="en-US" sz="1800" dirty="0"/>
              <a:t>June, 2019: Presentation at the </a:t>
            </a:r>
            <a:r>
              <a:rPr lang="en-US" sz="1800" i="1" dirty="0">
                <a:solidFill>
                  <a:srgbClr val="0070C0"/>
                </a:solidFill>
              </a:rPr>
              <a:t>Logic Synthesis Software School</a:t>
            </a:r>
            <a:br>
              <a:rPr lang="en-US" sz="1800" i="1" dirty="0">
                <a:solidFill>
                  <a:srgbClr val="0070C0"/>
                </a:solidFill>
              </a:rPr>
            </a:br>
            <a:r>
              <a:rPr lang="en-US" sz="1800" dirty="0"/>
              <a:t>in Lausanne, Switzerland.</a:t>
            </a:r>
          </a:p>
          <a:p>
            <a:pPr marL="0" indent="0">
              <a:buNone/>
            </a:pPr>
            <a:r>
              <a:rPr lang="en-US" sz="1800" b="1" dirty="0"/>
              <a:t>Past events:</a:t>
            </a:r>
            <a:endParaRPr lang="en-US" sz="1800" dirty="0"/>
          </a:p>
          <a:p>
            <a:r>
              <a:rPr lang="en-US" sz="1800" dirty="0"/>
              <a:t>June, 2019: Presentation at the </a:t>
            </a:r>
            <a:r>
              <a:rPr lang="en-US" sz="1800" dirty="0">
                <a:solidFill>
                  <a:srgbClr val="0070C0"/>
                </a:solidFill>
              </a:rPr>
              <a:t>Week of Open Source Hardware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in Zurich Switzerland.</a:t>
            </a:r>
          </a:p>
          <a:p>
            <a:r>
              <a:rPr lang="en-US" sz="1800" dirty="0"/>
              <a:t>June, 2019: Presentation at </a:t>
            </a:r>
            <a:r>
              <a:rPr lang="en-US" sz="1800" i="1" dirty="0" err="1">
                <a:solidFill>
                  <a:srgbClr val="0070C0"/>
                </a:solidFill>
              </a:rPr>
              <a:t>BoF</a:t>
            </a:r>
            <a:r>
              <a:rPr lang="en-US" sz="1800" i="1" dirty="0">
                <a:solidFill>
                  <a:srgbClr val="0070C0"/>
                </a:solidFill>
              </a:rPr>
              <a:t> Meeting: Open-Source Academic EDA Software Cont.</a:t>
            </a:r>
            <a:br>
              <a:rPr lang="en-US" sz="1800" i="1" dirty="0">
                <a:solidFill>
                  <a:srgbClr val="0070C0"/>
                </a:solidFill>
              </a:rPr>
            </a:br>
            <a:r>
              <a:rPr lang="en-US" sz="1800" dirty="0"/>
              <a:t>in Las Vegas, NV, USA.</a:t>
            </a:r>
            <a:endParaRPr lang="en-US" sz="1800" dirty="0">
              <a:solidFill>
                <a:srgbClr val="0070C0"/>
              </a:solidFill>
            </a:endParaRPr>
          </a:p>
          <a:p>
            <a:r>
              <a:rPr lang="en-US" sz="1800" dirty="0"/>
              <a:t>Feb., 2019: Presentation at </a:t>
            </a:r>
            <a:r>
              <a:rPr lang="en-US" sz="1800" i="1" dirty="0">
                <a:solidFill>
                  <a:srgbClr val="0070C0"/>
                </a:solidFill>
              </a:rPr>
              <a:t>FOSDEM CAD and Open Hardware </a:t>
            </a:r>
            <a:r>
              <a:rPr lang="en-US" sz="1800" i="1" dirty="0" err="1">
                <a:solidFill>
                  <a:srgbClr val="0070C0"/>
                </a:solidFill>
              </a:rPr>
              <a:t>devroom</a:t>
            </a:r>
            <a:br>
              <a:rPr lang="en-US" sz="1800" i="1" dirty="0">
                <a:solidFill>
                  <a:srgbClr val="0070C0"/>
                </a:solidFill>
              </a:rPr>
            </a:br>
            <a:r>
              <a:rPr lang="en-US" sz="1800" dirty="0"/>
              <a:t>in Brussels, Belgium.</a:t>
            </a:r>
          </a:p>
          <a:p>
            <a:r>
              <a:rPr lang="en-US" sz="1800" dirty="0"/>
              <a:t>Nov., 2018: Presentation at the </a:t>
            </a:r>
            <a:r>
              <a:rPr lang="en-US" sz="1800" i="1" dirty="0">
                <a:solidFill>
                  <a:srgbClr val="0070C0"/>
                </a:solidFill>
              </a:rPr>
              <a:t>Workshop on Open-Source EDA Technology</a:t>
            </a:r>
            <a:br>
              <a:rPr lang="en-US" sz="1800" i="1" dirty="0">
                <a:solidFill>
                  <a:srgbClr val="0070C0"/>
                </a:solidFill>
              </a:rPr>
            </a:br>
            <a:r>
              <a:rPr lang="en-US" sz="1800" dirty="0"/>
              <a:t>in San Diego, CA, USA.</a:t>
            </a:r>
          </a:p>
          <a:p>
            <a:r>
              <a:rPr lang="en-US" sz="1800" dirty="0"/>
              <a:t>Aug., 2018: Presentation at the </a:t>
            </a:r>
            <a:r>
              <a:rPr lang="en-US" sz="1800" i="1" dirty="0">
                <a:solidFill>
                  <a:srgbClr val="0070C0"/>
                </a:solidFill>
              </a:rPr>
              <a:t>IEEE CASS Seasonal School on Logic Synthesis</a:t>
            </a:r>
            <a:br>
              <a:rPr lang="en-US" sz="1800" i="1" dirty="0">
                <a:solidFill>
                  <a:srgbClr val="0070C0"/>
                </a:solidFill>
              </a:rPr>
            </a:br>
            <a:r>
              <a:rPr lang="en-US" sz="1800" dirty="0"/>
              <a:t>in Porto Alegre, Brazil.</a:t>
            </a:r>
          </a:p>
          <a:p>
            <a:r>
              <a:rPr lang="en-US" sz="1800" dirty="0"/>
              <a:t>June, 2018: Presentation at the </a:t>
            </a:r>
            <a:r>
              <a:rPr lang="en-US" sz="1800" i="1" dirty="0">
                <a:solidFill>
                  <a:srgbClr val="0070C0"/>
                </a:solidFill>
              </a:rPr>
              <a:t>27</a:t>
            </a:r>
            <a:r>
              <a:rPr lang="en-US" sz="1800" i="1" baseline="30000" dirty="0">
                <a:solidFill>
                  <a:srgbClr val="0070C0"/>
                </a:solidFill>
              </a:rPr>
              <a:t>th</a:t>
            </a:r>
            <a:r>
              <a:rPr lang="en-US" sz="1800" i="1" dirty="0">
                <a:solidFill>
                  <a:srgbClr val="0070C0"/>
                </a:solidFill>
              </a:rPr>
              <a:t> International Workshop on Logic Synthesis</a:t>
            </a:r>
            <a:br>
              <a:rPr lang="en-US" sz="1800" i="1" dirty="0">
                <a:solidFill>
                  <a:srgbClr val="0070C0"/>
                </a:solidFill>
              </a:rPr>
            </a:br>
            <a:r>
              <a:rPr lang="en-US" sz="1800" dirty="0"/>
              <a:t>in San Francisco, CA, USA. </a:t>
            </a:r>
          </a:p>
        </p:txBody>
      </p:sp>
    </p:spTree>
    <p:extLst>
      <p:ext uri="{BB962C8B-B14F-4D97-AF65-F5344CB8AC3E}">
        <p14:creationId xmlns:p14="http://schemas.microsoft.com/office/powerpoint/2010/main" val="2335761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17571</TotalTime>
  <Words>5338</Words>
  <Application>Microsoft Macintosh PowerPoint</Application>
  <PresentationFormat>On-screen Show (4:3)</PresentationFormat>
  <Paragraphs>1356</Paragraphs>
  <Slides>88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6" baseType="lpstr">
      <vt:lpstr>Arial</vt:lpstr>
      <vt:lpstr>Calibri</vt:lpstr>
      <vt:lpstr>Calibri Light</vt:lpstr>
      <vt:lpstr>Cambria Math</vt:lpstr>
      <vt:lpstr>Consolas</vt:lpstr>
      <vt:lpstr>Courier New</vt:lpstr>
      <vt:lpstr>Verdana</vt:lpstr>
      <vt:lpstr>Office Theme</vt:lpstr>
      <vt:lpstr>EPFL Logic Synthesis Libraries</vt:lpstr>
      <vt:lpstr>Outline</vt:lpstr>
      <vt:lpstr>Team</vt:lpstr>
      <vt:lpstr>EPFL Logic Synthesis Libraries</vt:lpstr>
      <vt:lpstr>EPFL Logic Synthesis Libraries</vt:lpstr>
      <vt:lpstr>EPFL Logic Synthesis Libraries</vt:lpstr>
      <vt:lpstr>EPFL Logic Synthesis Libraries</vt:lpstr>
      <vt:lpstr>Motivation</vt:lpstr>
      <vt:lpstr>Dissemination events</vt:lpstr>
      <vt:lpstr>EPFL Open Science Fund</vt:lpstr>
      <vt:lpstr>Implementation</vt:lpstr>
      <vt:lpstr>IWLS running example</vt:lpstr>
      <vt:lpstr>Command shell with alice</vt:lpstr>
      <vt:lpstr>alice: C++ command shell library</vt:lpstr>
      <vt:lpstr>Easy Python and C bindings</vt:lpstr>
      <vt:lpstr>Showing store details</vt:lpstr>
      <vt:lpstr>Implementing custom commands</vt:lpstr>
      <vt:lpstr>kitty: C++ truth table library</vt:lpstr>
      <vt:lpstr>Dynamic vs. static truth tables</vt:lpstr>
      <vt:lpstr>PowerPoint Presentation</vt:lpstr>
      <vt:lpstr>NPN Canonization</vt:lpstr>
      <vt:lpstr>Create from chains</vt:lpstr>
      <vt:lpstr>Read truth tables from LUTs</vt:lpstr>
      <vt:lpstr>lorina: C++ parsing library</vt:lpstr>
      <vt:lpstr>Features of lorina</vt:lpstr>
      <vt:lpstr>Optimum networks with exact synthesis</vt:lpstr>
      <vt:lpstr>percy: C++ exact synthesis library</vt:lpstr>
      <vt:lpstr>Flexibility through composability</vt:lpstr>
      <vt:lpstr>Flexibility through composability</vt:lpstr>
      <vt:lpstr>EPFL Logic Synthesis Libraries: Summary</vt:lpstr>
      <vt:lpstr>Generic Logic Synthesis</vt:lpstr>
      <vt:lpstr>Multi-level logic representations</vt:lpstr>
      <vt:lpstr>Multi-level logic representations</vt:lpstr>
      <vt:lpstr>Multi-level logic representations</vt:lpstr>
      <vt:lpstr>Multi-level logic representations</vt:lpstr>
      <vt:lpstr>Multi-level logic representations</vt:lpstr>
      <vt:lpstr>Multi-level logic representations</vt:lpstr>
      <vt:lpstr>Majority logic</vt:lpstr>
      <vt:lpstr>Majority logic</vt:lpstr>
      <vt:lpstr>Majority logic</vt:lpstr>
      <vt:lpstr>Majority logic</vt:lpstr>
      <vt:lpstr>Majority logic: Algebraic rules</vt:lpstr>
      <vt:lpstr>Generic Logic Synthesis: Motivation</vt:lpstr>
      <vt:lpstr>mockturtle: logic network library</vt:lpstr>
      <vt:lpstr>mockturtle: Generic algorithms</vt:lpstr>
      <vt:lpstr>mockturtle: Philosophy (1)</vt:lpstr>
      <vt:lpstr>mockturtle: Philosophy (2)</vt:lpstr>
      <vt:lpstr>mockturtle: Philosophy (2)</vt:lpstr>
      <vt:lpstr>mockturtle: Generic algorithms</vt:lpstr>
      <vt:lpstr>mockturtle: Generic algorithms</vt:lpstr>
      <vt:lpstr>mockturtle: Generic algorithms</vt:lpstr>
      <vt:lpstr>mockturtle: Static checking</vt:lpstr>
      <vt:lpstr>mockturtle.readthedocs.io</vt:lpstr>
      <vt:lpstr>mockturtle: Views (1)</vt:lpstr>
      <vt:lpstr>mockturtle: Views (2)</vt:lpstr>
      <vt:lpstr>mockturtle: Views (2)</vt:lpstr>
      <vt:lpstr>mockturtle: Highlights</vt:lpstr>
      <vt:lpstr>Implementation</vt:lpstr>
      <vt:lpstr>Experimental results</vt:lpstr>
      <vt:lpstr>Summary &amp; Conclusion</vt:lpstr>
      <vt:lpstr>Boolean rewriting using Exact synthesis</vt:lpstr>
      <vt:lpstr>Boolean rewriting in a nutshell</vt:lpstr>
      <vt:lpstr>Boolean rewriting in a nutshell</vt:lpstr>
      <vt:lpstr>Contribution: cut rewriting</vt:lpstr>
      <vt:lpstr>DAG-aware rewriting</vt:lpstr>
      <vt:lpstr>DAG-aware rewriting</vt:lpstr>
      <vt:lpstr>DAG-aware rewriting</vt:lpstr>
      <vt:lpstr>DAG-aware rewriting</vt:lpstr>
      <vt:lpstr>DAG-aware rewriting</vt:lpstr>
      <vt:lpstr>DAG-aware rewriting</vt:lpstr>
      <vt:lpstr>DAG-aware rewriting</vt:lpstr>
      <vt:lpstr>DAG-aware rewriting</vt:lpstr>
      <vt:lpstr>DAG-aware rewriting</vt:lpstr>
      <vt:lpstr>Cut enumeration</vt:lpstr>
      <vt:lpstr>Exact Synthesis</vt:lpstr>
      <vt:lpstr>Exact Synthesis</vt:lpstr>
      <vt:lpstr>Cut rewriting</vt:lpstr>
      <vt:lpstr>Cut rewriting</vt:lpstr>
      <vt:lpstr>Cut rewriting</vt:lpstr>
      <vt:lpstr>Cut rewriting</vt:lpstr>
      <vt:lpstr>Cut rewriting</vt:lpstr>
      <vt:lpstr>Cut rewriting</vt:lpstr>
      <vt:lpstr>Cut rewriting</vt:lpstr>
      <vt:lpstr>Cut rewriting</vt:lpstr>
      <vt:lpstr>Experimental Results</vt:lpstr>
      <vt:lpstr>Conclusion</vt:lpstr>
      <vt:lpstr>Summary</vt:lpstr>
      <vt:lpstr>EPFL Logic Synthesis Libraries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574</cp:revision>
  <cp:lastPrinted>2018-07-19T08:55:29Z</cp:lastPrinted>
  <dcterms:created xsi:type="dcterms:W3CDTF">2018-07-17T07:03:37Z</dcterms:created>
  <dcterms:modified xsi:type="dcterms:W3CDTF">2019-06-21T09:22:31Z</dcterms:modified>
</cp:coreProperties>
</file>